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12" r:id="rId2"/>
    <p:sldId id="314" r:id="rId3"/>
    <p:sldId id="316" r:id="rId4"/>
    <p:sldId id="412" r:id="rId5"/>
    <p:sldId id="407" r:id="rId6"/>
    <p:sldId id="332" r:id="rId7"/>
    <p:sldId id="477" r:id="rId8"/>
    <p:sldId id="498" r:id="rId9"/>
    <p:sldId id="499" r:id="rId10"/>
    <p:sldId id="402" r:id="rId11"/>
    <p:sldId id="478" r:id="rId12"/>
    <p:sldId id="411" r:id="rId13"/>
    <p:sldId id="500" r:id="rId14"/>
    <p:sldId id="317" r:id="rId15"/>
    <p:sldId id="501" r:id="rId16"/>
    <p:sldId id="480" r:id="rId17"/>
    <p:sldId id="479" r:id="rId18"/>
    <p:sldId id="494" r:id="rId19"/>
    <p:sldId id="334" r:id="rId20"/>
    <p:sldId id="496" r:id="rId21"/>
    <p:sldId id="502" r:id="rId22"/>
    <p:sldId id="483" r:id="rId23"/>
    <p:sldId id="513" r:id="rId24"/>
    <p:sldId id="503" r:id="rId25"/>
    <p:sldId id="505" r:id="rId26"/>
    <p:sldId id="507" r:id="rId27"/>
    <p:sldId id="508" r:id="rId28"/>
    <p:sldId id="509" r:id="rId29"/>
    <p:sldId id="504" r:id="rId30"/>
    <p:sldId id="506" r:id="rId31"/>
    <p:sldId id="510" r:id="rId32"/>
    <p:sldId id="511" r:id="rId33"/>
    <p:sldId id="449" r:id="rId34"/>
    <p:sldId id="451" r:id="rId35"/>
    <p:sldId id="515" r:id="rId36"/>
    <p:sldId id="512" r:id="rId37"/>
    <p:sldId id="514" r:id="rId38"/>
    <p:sldId id="495" r:id="rId39"/>
    <p:sldId id="403" r:id="rId40"/>
    <p:sldId id="337" r:id="rId41"/>
    <p:sldId id="318" r:id="rId42"/>
    <p:sldId id="336" r:id="rId43"/>
    <p:sldId id="315" r:id="rId44"/>
    <p:sldId id="497" r:id="rId45"/>
    <p:sldId id="356" r:id="rId46"/>
  </p:sldIdLst>
  <p:sldSz cx="9144000" cy="6858000" type="screen4x3"/>
  <p:notesSz cx="7048500" cy="92964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6"/>
      </p:cViewPr>
      <p:guideLst>
        <p:guide orient="horz" pos="2158"/>
        <p:guide pos="28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54F8B11-1666-4F92-8D31-BB3430E3233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27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D70631D3-5A15-46DA-8F1C-7D774E0F869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90975" y="0"/>
            <a:ext cx="30559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A912BAE1-0CA0-4947-9A92-2B147F991D87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4750" y="696913"/>
            <a:ext cx="46990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48D5985-279B-4D6C-9787-310261107521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704850" y="4414838"/>
            <a:ext cx="5638800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893AF3C3-8FD2-4AFC-B38C-D5D6B4D610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527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BFA3973-04C3-4269-A054-B8978ECABB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0975" y="8829675"/>
            <a:ext cx="30559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5289A9E-C6E5-4DD3-8D16-92A2A0422AB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确切说，是</a:t>
            </a:r>
            <a:r>
              <a:rPr lang="en-US" altLang="zh-CN" dirty="0"/>
              <a:t>Advanced Network Technology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A9E-C6E5-4DD3-8D16-92A2A0422AB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786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C4D536F-74F5-4190-88EB-DBDCF75993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FAD3766-6A46-45C3-9222-8BCC6643D6A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WinPcap是用于网络封包抓取的一套工具，可适用于32/64位的操作平台上解析网络封包，包含了核心的封包过滤，一个底层动态链接库，和一个高层系统函数库，及可用来直接存取封包的应用程序界面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44936C-E5E6-43F4-881A-D33B3EEC1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4944113C-2DF1-4F42-A47B-409AC2C7D93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WinPcap是用于网络封包抓取的一套工具，可适用于32/64位的操作平台上解析网络封包，包含了核心的封包过滤，一个底层动态链接库，和一个高层系统函数库，及可用来直接存取封包的应用程序界面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数据平面和控制平面分离后，左图是数据平面缓存流的控制规则，右图是协议格式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A9E-C6E5-4DD3-8D16-92A2A0422AB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71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又比如 移动互联网的发展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A9E-C6E5-4DD3-8D16-92A2A0422AB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439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数据平面和控制平面分离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A9E-C6E5-4DD3-8D16-92A2A0422AB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848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数据平面和控制平面分离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A9E-C6E5-4DD3-8D16-92A2A0422AB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574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E6373CD4-26F0-42BF-B6A8-01A238EA31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6975" y="693738"/>
            <a:ext cx="4648200" cy="3486150"/>
          </a:xfrm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6B5B14CC-DD4C-4D07-BD11-AA88DF2C758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701675" y="4413250"/>
            <a:ext cx="563880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7D222C2-4AFF-4EDC-BF2F-F051396BB9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AD067F9-9AC3-4E29-B9F6-99E351BBBD07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zh-CN"/>
              <a:t>由前人的经验和实践演化而来，更多的是种约定俗成，并不断吸收新的理论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71CE5D88-28EE-4FDC-8535-CA2ACC08A0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4BBC9716-E36C-408A-8360-159F423EE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Hotnets: Workshop on Hot Topics in Networks</a:t>
            </a:r>
            <a:endParaRPr lang="zh-CN" altLang="en-US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AED178AB-59E5-46B7-9CF6-D1452259B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6B49D87-88E9-40DD-9D69-FC4A6CBB543C}" type="slidenum">
              <a:rPr lang="zh-CN" altLang="en-US"/>
              <a:pPr eaLnBrk="1" hangingPunct="1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AAA3389-8330-478A-8B96-C6FB66D828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C0C8861-94A7-4438-8468-A8AE831F34C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zh-CN"/>
              <a:t>顾名思义的理解就是 计算机组成的网络，那么对计算机  对网络， 又该怎样去理解？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5F406281-6A0D-4792-9FB0-12574882650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90975" y="8829675"/>
            <a:ext cx="3055938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410D435-282F-4E9A-9641-23972A41C954}" type="slidenum">
              <a:rPr lang="zh-CN" altLang="en-US" sz="1200"/>
              <a:pPr algn="r" eaLnBrk="1" hangingPunct="1"/>
              <a:t>6</a:t>
            </a:fld>
            <a:endParaRPr lang="zh-CN" altLang="en-US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E350A8CD-A570-4DD6-8D8B-F71D1FD133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DA392C48-AFDA-4087-A823-7271CCD395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/>
            <a:r>
              <a:rPr lang="zh-CN" altLang="zh-CN"/>
              <a:t>有错，注意！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24663957-20F6-4D01-A3CF-E04F2D1848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5A6A9468-E125-42ED-A75D-597BEF4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Process</a:t>
            </a:r>
            <a:r>
              <a:rPr lang="zh-CN" altLang="en-US" dirty="0"/>
              <a:t>，</a:t>
            </a:r>
            <a:r>
              <a:rPr lang="en-US" altLang="zh-CN" dirty="0"/>
              <a:t>introduced in Multics system</a:t>
            </a:r>
          </a:p>
          <a:p>
            <a:r>
              <a:rPr lang="en-US" altLang="zh-CN" dirty="0"/>
              <a:t>Linux daemon process</a:t>
            </a:r>
          </a:p>
          <a:p>
            <a:r>
              <a:rPr lang="en-US" altLang="zh-CN" dirty="0"/>
              <a:t>Windows servers, </a:t>
            </a:r>
            <a:r>
              <a:rPr lang="en-US" altLang="zh-CN" dirty="0" err="1"/>
              <a:t>Nettcp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2ED649BB-FA71-46DB-B8EF-54BDB44D0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97E72E8-63A6-4E0E-A1E0-052B23BBAD52}" type="slidenum">
              <a:rPr lang="zh-CN" altLang="en-US"/>
              <a:pPr eaLnBrk="1" hangingPunct="1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24663957-20F6-4D01-A3CF-E04F2D1848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5A6A9468-E125-42ED-A75D-597BEF4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动手练一练</a:t>
            </a: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2ED649BB-FA71-46DB-B8EF-54BDB44D0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97E72E8-63A6-4E0E-A1E0-052B23BBAD52}" type="slidenum">
              <a:rPr lang="zh-CN" altLang="en-US"/>
              <a:pPr eaLnBrk="1" hangingPunct="1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175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24663957-20F6-4D01-A3CF-E04F2D1848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5A6A9468-E125-42ED-A75D-597BEF4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动手练一练</a:t>
            </a: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2ED649BB-FA71-46DB-B8EF-54BDB44D0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97E72E8-63A6-4E0E-A1E0-052B23BBAD52}" type="slidenum">
              <a:rPr lang="zh-CN" altLang="en-US"/>
              <a:pPr eaLnBrk="1" hangingPunct="1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69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1B0C32C-7A02-4AE3-8D58-A8ECB77ACE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889AF145-E2FB-4DB5-9B0C-A503FE5A0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Header+Payload</a:t>
            </a:r>
            <a:endParaRPr lang="zh-CN" altLang="en-US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00D93B4B-7FA2-47C0-A144-E3B678303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9A29D35-135D-445F-B7F9-4311EF44CADD}" type="slidenum">
              <a:rPr lang="zh-CN" altLang="en-US"/>
              <a:pPr eaLnBrk="1" hangingPunct="1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B461AAC4-E57C-481A-88AA-8CF3B492F5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696913"/>
            <a:ext cx="4648200" cy="3486150"/>
          </a:xfrm>
        </p:spPr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B47E5288-3C1C-40DA-9381-CF676688C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W. Richard Stevens(1951-1999)</a:t>
            </a:r>
            <a:endParaRPr lang="zh-CN" altLang="en-US"/>
          </a:p>
        </p:txBody>
      </p:sp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A808001B-0D95-47F4-A764-585B1F51C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EAE730E-AA56-4906-BB74-323F1A357D89}" type="slidenum">
              <a:rPr lang="zh-CN" altLang="en-US"/>
              <a:pPr eaLnBrk="1" hangingPunct="1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51809F6-5171-43B0-86CF-4EDD1875F8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5325"/>
            <a:ext cx="4648200" cy="3486150"/>
          </a:xfrm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2245333-6E24-43BC-8450-3D61ADA4EC5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703263" y="4414838"/>
            <a:ext cx="563880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谢希仁版:</a:t>
            </a:r>
          </a:p>
          <a:p>
            <a:pPr eaLnBrk="1" hangingPunct="1"/>
            <a:r>
              <a:rPr lang="zh-CN" altLang="en-US"/>
              <a:t>概念准确、论述严谨、内容新颖、图文并茂，突出基本原理和基本概念的阐述</a:t>
            </a:r>
          </a:p>
          <a:p>
            <a:pPr eaLnBrk="1" hangingPunct="1"/>
            <a:r>
              <a:rPr lang="zh-CN" altLang="en-US"/>
              <a:t>Tanenbaum，荷兰阿姆斯特丹 Vrije 大学计算机教授，早年毕业于麻省理工学院：</a:t>
            </a:r>
          </a:p>
          <a:p>
            <a:pPr eaLnBrk="1" hangingPunct="1"/>
            <a:r>
              <a:rPr lang="zh-CN" altLang="en-US"/>
              <a:t>该教材重在叙述，强调背景和过程，适合扩展阅读和深入理解</a:t>
            </a:r>
          </a:p>
          <a:p>
            <a:pPr eaLnBrk="1" hangingPunct="1"/>
            <a:r>
              <a:rPr lang="zh-CN" altLang="en-US"/>
              <a:t>http://authors.phptr.com/tanenbaumcn4</a:t>
            </a:r>
          </a:p>
          <a:p>
            <a:pPr eaLnBrk="1" hangingPunct="1"/>
            <a:r>
              <a:rPr lang="zh-CN" altLang="en-US"/>
              <a:t>http://www.cs.vu.nl/~ast/</a:t>
            </a:r>
          </a:p>
          <a:p>
            <a:pPr eaLnBrk="1" hangingPunct="1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9163F9E-C3D0-42EC-8D2C-581E822DBF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C4DABA-232D-4895-B473-CBF0E41216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52D8F2-171E-442A-80C0-E529F93DE2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3396B4-99E9-405D-BC58-25EF9290C76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0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EC9AEB-4F67-403C-947E-96B7A330E8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E3F61F-70E1-446C-92E6-F1EA6CDE69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7BE84D-4032-4BED-A789-B129CD54E7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3F9CEB-2C11-4CD1-8F96-54327128EC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8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3CD46F-4CD7-4503-A211-8975BEDECB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6E174C-A24B-4A01-B997-F6AF3CDDDE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CE97FA-4C1D-4544-B0D5-A0A322FABB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5DCE44-E910-4AFA-8290-081D42D6794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589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5DB80F-C4C5-4A96-BE2E-4965FD1DA6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68C031-FBDA-4AB3-94AF-6E5DE5E17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E628DA-757E-4F41-AAA7-2F0DB92153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628EE-67FC-47D2-B6C0-C47646DF10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68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8F88C8-90CC-4878-8B05-FC66516334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DF0242-6E44-4D11-A46A-264CF82D28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3EE958B-7D11-4938-9CBD-34B4453C23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52C4E8-A652-4D93-8662-EC980D8E07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1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C271CC-5EB3-4B15-A122-0BFB95CC8F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A2787-1440-439D-9F7F-FFB6AD534E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A6108-17C4-40ED-B907-769843B133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51A-EFFB-40BC-860B-5B41DB60A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8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4D8B45-3F62-45B3-A671-921A3457F8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49F1FF1-D888-4AAF-B5B0-B569FA9329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CA86A09-660A-497A-8AB3-6CAD4FD2FF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DECD07-4675-4218-8D28-D0517051CFC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77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CAC882C-4D67-4826-9DCB-B06D83BFA7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14C1B0F-9BE8-462A-A284-765E624B26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598AECC-9C7E-4309-A8B0-3AB8944C9D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E4CD35-5877-4140-ADE3-3B948D72A9E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9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ED79BC0-58C3-459D-9A82-5AF6DBB4ED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1D7CD21-4A18-467C-A8E0-1415157724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234A402-7827-46C6-809D-5817804E8F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C03FE2-0124-4157-A636-97BFB9938ED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71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FA13A-F813-4F16-A1DF-56EF682F0B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0FF01-C26E-46ED-B91A-0C2767B0E3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068D92-F0A3-469C-B9B4-F0D361DBC2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551EB3-0DA8-42C8-B284-D4796B786A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64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E4C10-647D-4A35-821C-3988E1AA55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D6C26B-5523-4401-BD29-EF0FA85099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83B7A-32CB-45C0-827F-249AC014C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EFA1A7-13D3-4EB7-9D62-4AC64FD918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89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E3777EE4-A7D6-486D-9FA3-5275ADA94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AB1326C1-AC9B-4BAB-800F-B6FF29D87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BEC1772-5034-408B-B1C9-132CFEF1A2A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92340A9-9955-4671-8BC4-FF8A144A50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792E95-7B91-4E1F-89AD-1FFA1B70F7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50CED13-CD90-42FE-8342-AF490A04BB3E}" type="slidenum">
              <a:rPr lang="zh-CN" altLang="en-US"/>
              <a:pPr/>
              <a:t>‹#›</a:t>
            </a:fld>
            <a:endParaRPr lang="zh-CN" altLang="en-US"/>
          </a:p>
        </p:txBody>
      </p:sp>
      <p:graphicFrame>
        <p:nvGraphicFramePr>
          <p:cNvPr id="1026" name="Object 7">
            <a:extLst>
              <a:ext uri="{FF2B5EF4-FFF2-40B4-BE49-F238E27FC236}">
                <a16:creationId xmlns:a16="http://schemas.microsoft.com/office/drawing/2014/main" id="{0480015A-47B0-476A-87F5-0B8FBC0278AB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-69850"/>
          <a:ext cx="9144000" cy="679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r:id="rId14" imgW="7800000" imgH="5800000" progId="Paint.Picture">
                  <p:embed/>
                </p:oleObj>
              </mc:Choice>
              <mc:Fallback>
                <p:oleObj r:id="rId14" imgW="7800000" imgH="5800000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lum brigh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69850"/>
                        <a:ext cx="9144000" cy="679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Line 8">
            <a:extLst>
              <a:ext uri="{FF2B5EF4-FFF2-40B4-BE49-F238E27FC236}">
                <a16:creationId xmlns:a16="http://schemas.microsoft.com/office/drawing/2014/main" id="{4922379C-3B59-461D-A654-D51E8B1AE66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1447800"/>
            <a:ext cx="7219950" cy="0"/>
          </a:xfrm>
          <a:prstGeom prst="line">
            <a:avLst/>
          </a:prstGeom>
          <a:noFill/>
          <a:ln w="12700" cmpd="sng">
            <a:solidFill>
              <a:srgbClr val="CC99FF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>
            <a:flatTx/>
          </a:bodyPr>
          <a:lstStyle/>
          <a:p>
            <a:pPr>
              <a:defRPr/>
            </a:pPr>
            <a:endParaRPr lang="zh-CN" altLang="en-US"/>
          </a:p>
        </p:txBody>
      </p:sp>
      <p:pic>
        <p:nvPicPr>
          <p:cNvPr id="1034" name="Picture 9">
            <a:extLst>
              <a:ext uri="{FF2B5EF4-FFF2-40B4-BE49-F238E27FC236}">
                <a16:creationId xmlns:a16="http://schemas.microsoft.com/office/drawing/2014/main" id="{EFBD3783-A934-4614-A3EE-B421A451A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648200"/>
            <a:ext cx="28194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hyperlink" Target="http://image-7.verycd.com/39b7e4e51d20f60afe099f959d96d49a114308/xxr-cn5L.jp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C4E710D-3F29-4960-9E60-370E8946C64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Comic Sans MS" panose="030F0702030302020204" pitchFamily="66" charset="0"/>
              </a:rPr>
              <a:t>Course Introduction 201</a:t>
            </a:r>
            <a:r>
              <a:rPr lang="en-US" altLang="zh-CN" dirty="0">
                <a:latin typeface="Comic Sans MS" panose="030F0702030302020204" pitchFamily="66" charset="0"/>
              </a:rPr>
              <a:t>9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9B7575B-33D5-48F2-902F-1CF1461BB8D9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dirty="0">
                <a:latin typeface="Comic Sans MS" panose="030F0702030302020204" pitchFamily="66" charset="0"/>
              </a:rPr>
              <a:t>Advanced </a:t>
            </a:r>
            <a:r>
              <a:rPr lang="zh-CN" altLang="en-US" dirty="0">
                <a:latin typeface="Comic Sans MS" panose="030F0702030302020204" pitchFamily="66" charset="0"/>
              </a:rPr>
              <a:t>Computer networks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DEF0DD2B-D313-4F1F-A56A-97C593C46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724400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dirty="0">
                <a:latin typeface="+mj-ea"/>
                <a:ea typeface="+mj-ea"/>
              </a:rPr>
              <a:t>赵振刚 </a:t>
            </a:r>
            <a:r>
              <a:rPr lang="zh-CN" altLang="en-US" sz="2400" dirty="0">
                <a:latin typeface="Comic Sans MS" pitchFamily="66" charset="0"/>
              </a:rPr>
              <a:t>gavin@ustc.edu.cn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5BD0368-B009-4393-A6E9-CE736294FE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74638"/>
            <a:ext cx="8610600" cy="1143000"/>
          </a:xfrm>
        </p:spPr>
        <p:txBody>
          <a:bodyPr/>
          <a:lstStyle/>
          <a:p>
            <a:pPr eaLnBrk="1" hangingPunct="1"/>
            <a:r>
              <a:rPr lang="zh-CN" altLang="en-US" sz="3600">
                <a:solidFill>
                  <a:srgbClr val="000000"/>
                </a:solidFill>
                <a:latin typeface="Comic Sans MS" panose="030F0702030302020204" pitchFamily="66" charset="0"/>
              </a:rPr>
              <a:t>1.</a:t>
            </a:r>
            <a:r>
              <a:rPr lang="en-US" altLang="zh-CN" sz="3600">
                <a:solidFill>
                  <a:srgbClr val="000000"/>
                </a:solidFill>
                <a:latin typeface="Comic Sans MS" panose="030F0702030302020204" pitchFamily="66" charset="0"/>
              </a:rPr>
              <a:t>3</a:t>
            </a:r>
            <a:r>
              <a:rPr lang="zh-CN" altLang="en-US" sz="360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3600">
                <a:solidFill>
                  <a:srgbClr val="000000"/>
                </a:solidFill>
                <a:latin typeface="Comic Sans MS" panose="030F0702030302020204" pitchFamily="66" charset="0"/>
              </a:rPr>
              <a:t>Computers’ communication approach</a:t>
            </a:r>
            <a:endParaRPr lang="zh-CN" altLang="en-US"/>
          </a:p>
        </p:txBody>
      </p:sp>
      <p:sp>
        <p:nvSpPr>
          <p:cNvPr id="10243" name="AutoShape 3">
            <a:extLst>
              <a:ext uri="{FF2B5EF4-FFF2-40B4-BE49-F238E27FC236}">
                <a16:creationId xmlns:a16="http://schemas.microsoft.com/office/drawing/2014/main" id="{3835F996-36BD-4D2A-B902-49E4A92EB43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374356" y="1532732"/>
            <a:ext cx="417513" cy="8991600"/>
          </a:xfrm>
          <a:prstGeom prst="can">
            <a:avLst>
              <a:gd name="adj" fmla="val 48656"/>
            </a:avLst>
          </a:prstGeom>
          <a:gradFill rotWithShape="0">
            <a:gsLst>
              <a:gs pos="0">
                <a:srgbClr val="ACACAC"/>
              </a:gs>
              <a:gs pos="50000">
                <a:srgbClr val="EAEAEA"/>
              </a:gs>
              <a:gs pos="100000">
                <a:srgbClr val="ACACAC"/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AutoShape 4">
            <a:extLst>
              <a:ext uri="{FF2B5EF4-FFF2-40B4-BE49-F238E27FC236}">
                <a16:creationId xmlns:a16="http://schemas.microsoft.com/office/drawing/2014/main" id="{A69199C0-76B9-46DA-BB34-9A528D7EE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847975"/>
            <a:ext cx="838200" cy="2997200"/>
          </a:xfrm>
          <a:prstGeom prst="cube">
            <a:avLst>
              <a:gd name="adj" fmla="val 10764"/>
            </a:avLst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CCFC2ECD-AF98-4BA0-8561-33113AB4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302736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5</a:t>
            </a:r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12ECACAB-0A31-4853-ACE5-920B93BF0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36544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4</a:t>
            </a:r>
          </a:p>
        </p:txBody>
      </p:sp>
      <p:sp>
        <p:nvSpPr>
          <p:cNvPr id="10247" name="Text Box 7">
            <a:extLst>
              <a:ext uri="{FF2B5EF4-FFF2-40B4-BE49-F238E27FC236}">
                <a16:creationId xmlns:a16="http://schemas.microsoft.com/office/drawing/2014/main" id="{CA1D03C6-768D-4AB6-9503-2057BD55F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42116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3</a:t>
            </a:r>
          </a:p>
        </p:txBody>
      </p:sp>
      <p:sp>
        <p:nvSpPr>
          <p:cNvPr id="10248" name="Text Box 8">
            <a:extLst>
              <a:ext uri="{FF2B5EF4-FFF2-40B4-BE49-F238E27FC236}">
                <a16:creationId xmlns:a16="http://schemas.microsoft.com/office/drawing/2014/main" id="{ACCE03E0-BDC2-4CA8-B3E7-5E7AE0FC4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47704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2</a:t>
            </a:r>
          </a:p>
        </p:txBody>
      </p:sp>
      <p:sp>
        <p:nvSpPr>
          <p:cNvPr id="10249" name="Text Box 9">
            <a:extLst>
              <a:ext uri="{FF2B5EF4-FFF2-40B4-BE49-F238E27FC236}">
                <a16:creationId xmlns:a16="http://schemas.microsoft.com/office/drawing/2014/main" id="{8D79A666-AD18-4B56-85CD-084490F15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533717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1</a:t>
            </a:r>
          </a:p>
        </p:txBody>
      </p:sp>
      <p:sp>
        <p:nvSpPr>
          <p:cNvPr id="10250" name="Freeform 10">
            <a:extLst>
              <a:ext uri="{FF2B5EF4-FFF2-40B4-BE49-F238E27FC236}">
                <a16:creationId xmlns:a16="http://schemas.microsoft.com/office/drawing/2014/main" id="{25D85825-E13C-47B9-A263-70DCDDFC0D27}"/>
              </a:ext>
            </a:extLst>
          </p:cNvPr>
          <p:cNvSpPr>
            <a:spLocks/>
          </p:cNvSpPr>
          <p:nvPr/>
        </p:nvSpPr>
        <p:spPr bwMode="auto">
          <a:xfrm>
            <a:off x="533400" y="3449638"/>
            <a:ext cx="847725" cy="61912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1" name="Freeform 11">
            <a:extLst>
              <a:ext uri="{FF2B5EF4-FFF2-40B4-BE49-F238E27FC236}">
                <a16:creationId xmlns:a16="http://schemas.microsoft.com/office/drawing/2014/main" id="{A50BC529-2F43-4E6D-AC56-B2BC6C43F47F}"/>
              </a:ext>
            </a:extLst>
          </p:cNvPr>
          <p:cNvSpPr>
            <a:spLocks/>
          </p:cNvSpPr>
          <p:nvPr/>
        </p:nvSpPr>
        <p:spPr bwMode="auto">
          <a:xfrm>
            <a:off x="542925" y="4024313"/>
            <a:ext cx="847725" cy="61912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2" name="Freeform 12">
            <a:extLst>
              <a:ext uri="{FF2B5EF4-FFF2-40B4-BE49-F238E27FC236}">
                <a16:creationId xmlns:a16="http://schemas.microsoft.com/office/drawing/2014/main" id="{17094C01-17F4-4232-970C-00DB354D359C}"/>
              </a:ext>
            </a:extLst>
          </p:cNvPr>
          <p:cNvSpPr>
            <a:spLocks/>
          </p:cNvSpPr>
          <p:nvPr/>
        </p:nvSpPr>
        <p:spPr bwMode="auto">
          <a:xfrm>
            <a:off x="520700" y="4600575"/>
            <a:ext cx="869950" cy="60325"/>
          </a:xfrm>
          <a:custGeom>
            <a:avLst/>
            <a:gdLst>
              <a:gd name="T0" fmla="*/ 0 w 548"/>
              <a:gd name="T1" fmla="*/ 2147483647 h 42"/>
              <a:gd name="T2" fmla="*/ 2147483647 w 548"/>
              <a:gd name="T3" fmla="*/ 2147483647 h 42"/>
              <a:gd name="T4" fmla="*/ 214748364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3" name="Freeform 13">
            <a:extLst>
              <a:ext uri="{FF2B5EF4-FFF2-40B4-BE49-F238E27FC236}">
                <a16:creationId xmlns:a16="http://schemas.microsoft.com/office/drawing/2014/main" id="{7E0F1E04-AA2C-41E3-890A-4088140681A6}"/>
              </a:ext>
            </a:extLst>
          </p:cNvPr>
          <p:cNvSpPr>
            <a:spLocks/>
          </p:cNvSpPr>
          <p:nvPr/>
        </p:nvSpPr>
        <p:spPr bwMode="auto">
          <a:xfrm>
            <a:off x="520700" y="5192713"/>
            <a:ext cx="860425" cy="60325"/>
          </a:xfrm>
          <a:custGeom>
            <a:avLst/>
            <a:gdLst>
              <a:gd name="T0" fmla="*/ 0 w 542"/>
              <a:gd name="T1" fmla="*/ 2147483647 h 42"/>
              <a:gd name="T2" fmla="*/ 2147483647 w 542"/>
              <a:gd name="T3" fmla="*/ 2147483647 h 42"/>
              <a:gd name="T4" fmla="*/ 2147483647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4" name="AutoShape 14">
            <a:extLst>
              <a:ext uri="{FF2B5EF4-FFF2-40B4-BE49-F238E27FC236}">
                <a16:creationId xmlns:a16="http://schemas.microsoft.com/office/drawing/2014/main" id="{80FE9629-E794-4400-80F4-795F0FA49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700" y="2814638"/>
            <a:ext cx="838200" cy="3030537"/>
          </a:xfrm>
          <a:prstGeom prst="cube">
            <a:avLst>
              <a:gd name="adj" fmla="val 10764"/>
            </a:avLst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5" name="Text Box 15">
            <a:extLst>
              <a:ext uri="{FF2B5EF4-FFF2-40B4-BE49-F238E27FC236}">
                <a16:creationId xmlns:a16="http://schemas.microsoft.com/office/drawing/2014/main" id="{F37EB996-96F1-42BB-816A-ED1123339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29924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5</a:t>
            </a:r>
          </a:p>
        </p:txBody>
      </p:sp>
      <p:sp>
        <p:nvSpPr>
          <p:cNvPr id="10256" name="Text Box 16">
            <a:extLst>
              <a:ext uri="{FF2B5EF4-FFF2-40B4-BE49-F238E27FC236}">
                <a16:creationId xmlns:a16="http://schemas.microsoft.com/office/drawing/2014/main" id="{ADC9DB18-0F16-4D3F-A40E-8C5A25176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6195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4</a:t>
            </a:r>
          </a:p>
        </p:txBody>
      </p:sp>
      <p:sp>
        <p:nvSpPr>
          <p:cNvPr id="10257" name="Text Box 17">
            <a:extLst>
              <a:ext uri="{FF2B5EF4-FFF2-40B4-BE49-F238E27FC236}">
                <a16:creationId xmlns:a16="http://schemas.microsoft.com/office/drawing/2014/main" id="{A50AADBD-CF5A-4A29-A4A0-D906B3D01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1767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3</a:t>
            </a:r>
          </a:p>
        </p:txBody>
      </p:sp>
      <p:sp>
        <p:nvSpPr>
          <p:cNvPr id="10258" name="Text Box 18">
            <a:extLst>
              <a:ext uri="{FF2B5EF4-FFF2-40B4-BE49-F238E27FC236}">
                <a16:creationId xmlns:a16="http://schemas.microsoft.com/office/drawing/2014/main" id="{9BECA266-DDBB-411D-B367-D36942533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7371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2</a:t>
            </a:r>
          </a:p>
        </p:txBody>
      </p:sp>
      <p:sp>
        <p:nvSpPr>
          <p:cNvPr id="10259" name="Text Box 19">
            <a:extLst>
              <a:ext uri="{FF2B5EF4-FFF2-40B4-BE49-F238E27FC236}">
                <a16:creationId xmlns:a16="http://schemas.microsoft.com/office/drawing/2014/main" id="{430E16B8-4461-4753-96BC-48E71F484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30225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1</a:t>
            </a:r>
          </a:p>
        </p:txBody>
      </p:sp>
      <p:sp>
        <p:nvSpPr>
          <p:cNvPr id="10260" name="Freeform 20">
            <a:extLst>
              <a:ext uri="{FF2B5EF4-FFF2-40B4-BE49-F238E27FC236}">
                <a16:creationId xmlns:a16="http://schemas.microsoft.com/office/drawing/2014/main" id="{5293C6CB-F1AA-4047-978C-242CBC4B8F1B}"/>
              </a:ext>
            </a:extLst>
          </p:cNvPr>
          <p:cNvSpPr>
            <a:spLocks/>
          </p:cNvSpPr>
          <p:nvPr/>
        </p:nvSpPr>
        <p:spPr bwMode="auto">
          <a:xfrm>
            <a:off x="7886700" y="3414713"/>
            <a:ext cx="847725" cy="61912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1" name="Freeform 21">
            <a:extLst>
              <a:ext uri="{FF2B5EF4-FFF2-40B4-BE49-F238E27FC236}">
                <a16:creationId xmlns:a16="http://schemas.microsoft.com/office/drawing/2014/main" id="{7B1DB2F3-A4D0-4539-9FD8-325507C29E3D}"/>
              </a:ext>
            </a:extLst>
          </p:cNvPr>
          <p:cNvSpPr>
            <a:spLocks/>
          </p:cNvSpPr>
          <p:nvPr/>
        </p:nvSpPr>
        <p:spPr bwMode="auto">
          <a:xfrm>
            <a:off x="7896225" y="3989388"/>
            <a:ext cx="847725" cy="61912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2" name="Freeform 22">
            <a:extLst>
              <a:ext uri="{FF2B5EF4-FFF2-40B4-BE49-F238E27FC236}">
                <a16:creationId xmlns:a16="http://schemas.microsoft.com/office/drawing/2014/main" id="{DEEEA1BC-01E0-4D5E-8294-6901B570DBC1}"/>
              </a:ext>
            </a:extLst>
          </p:cNvPr>
          <p:cNvSpPr>
            <a:spLocks/>
          </p:cNvSpPr>
          <p:nvPr/>
        </p:nvSpPr>
        <p:spPr bwMode="auto">
          <a:xfrm>
            <a:off x="7874000" y="4565650"/>
            <a:ext cx="869950" cy="60325"/>
          </a:xfrm>
          <a:custGeom>
            <a:avLst/>
            <a:gdLst>
              <a:gd name="T0" fmla="*/ 0 w 548"/>
              <a:gd name="T1" fmla="*/ 2147483647 h 42"/>
              <a:gd name="T2" fmla="*/ 2147483647 w 548"/>
              <a:gd name="T3" fmla="*/ 2147483647 h 42"/>
              <a:gd name="T4" fmla="*/ 214748364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3" name="Freeform 23">
            <a:extLst>
              <a:ext uri="{FF2B5EF4-FFF2-40B4-BE49-F238E27FC236}">
                <a16:creationId xmlns:a16="http://schemas.microsoft.com/office/drawing/2014/main" id="{C4B39796-EB1D-49B1-AB11-6BA8908C8983}"/>
              </a:ext>
            </a:extLst>
          </p:cNvPr>
          <p:cNvSpPr>
            <a:spLocks/>
          </p:cNvSpPr>
          <p:nvPr/>
        </p:nvSpPr>
        <p:spPr bwMode="auto">
          <a:xfrm>
            <a:off x="7874000" y="5157788"/>
            <a:ext cx="860425" cy="60325"/>
          </a:xfrm>
          <a:custGeom>
            <a:avLst/>
            <a:gdLst>
              <a:gd name="T0" fmla="*/ 0 w 542"/>
              <a:gd name="T1" fmla="*/ 2147483647 h 42"/>
              <a:gd name="T2" fmla="*/ 2147483647 w 542"/>
              <a:gd name="T3" fmla="*/ 2147483647 h 42"/>
              <a:gd name="T4" fmla="*/ 2147483647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4" name="Text Box 24">
            <a:extLst>
              <a:ext uri="{FF2B5EF4-FFF2-40B4-BE49-F238E27FC236}">
                <a16:creationId xmlns:a16="http://schemas.microsoft.com/office/drawing/2014/main" id="{105D6898-41CE-4B02-8792-85E6C7ABB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973263"/>
            <a:ext cx="1122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  <a:ea typeface="黑体" panose="02010609060101010101" pitchFamily="49" charset="-122"/>
              </a:rPr>
              <a:t>计算机</a:t>
            </a:r>
            <a:r>
              <a:rPr lang="zh-CN" altLang="en-US" sz="1000">
                <a:solidFill>
                  <a:srgbClr val="333399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000">
                <a:solidFill>
                  <a:srgbClr val="333399"/>
                </a:solidFill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10265" name="AutoShape 25">
            <a:extLst>
              <a:ext uri="{FF2B5EF4-FFF2-40B4-BE49-F238E27FC236}">
                <a16:creationId xmlns:a16="http://schemas.microsoft.com/office/drawing/2014/main" id="{1DC941D1-D297-423A-9C70-AD72D548B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8" y="2317750"/>
            <a:ext cx="685800" cy="557213"/>
          </a:xfrm>
          <a:prstGeom prst="cube">
            <a:avLst>
              <a:gd name="adj" fmla="val 17593"/>
            </a:avLst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66" name="Text Box 26">
            <a:extLst>
              <a:ext uri="{FF2B5EF4-FFF2-40B4-BE49-F238E27FC236}">
                <a16:creationId xmlns:a16="http://schemas.microsoft.com/office/drawing/2014/main" id="{0452660E-B84F-4543-8103-DABA54F5A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2422525"/>
            <a:ext cx="615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AP</a:t>
            </a:r>
            <a:r>
              <a:rPr lang="zh-CN" altLang="en-US" sz="2000" b="1" baseline="-25000">
                <a:solidFill>
                  <a:srgbClr val="333399"/>
                </a:solidFill>
              </a:rPr>
              <a:t>2</a:t>
            </a:r>
            <a:endParaRPr lang="zh-CN" altLang="en-US" sz="2000" b="1">
              <a:solidFill>
                <a:srgbClr val="333399"/>
              </a:solidFill>
            </a:endParaRPr>
          </a:p>
        </p:txBody>
      </p:sp>
      <p:sp>
        <p:nvSpPr>
          <p:cNvPr id="10267" name="AutoShape 27">
            <a:extLst>
              <a:ext uri="{FF2B5EF4-FFF2-40B4-BE49-F238E27FC236}">
                <a16:creationId xmlns:a16="http://schemas.microsoft.com/office/drawing/2014/main" id="{F38BD3C7-8AC0-427E-BB2B-14193BA7A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2360613"/>
            <a:ext cx="685800" cy="557212"/>
          </a:xfrm>
          <a:prstGeom prst="cube">
            <a:avLst>
              <a:gd name="adj" fmla="val 17593"/>
            </a:avLst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68" name="Text Box 28">
            <a:extLst>
              <a:ext uri="{FF2B5EF4-FFF2-40B4-BE49-F238E27FC236}">
                <a16:creationId xmlns:a16="http://schemas.microsoft.com/office/drawing/2014/main" id="{8694A24A-E1CC-43DA-88DD-1304DF3B0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2481263"/>
            <a:ext cx="615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</a:rPr>
              <a:t>AP</a:t>
            </a:r>
            <a:r>
              <a:rPr lang="zh-CN" altLang="en-US" sz="2000" b="1" baseline="-25000">
                <a:solidFill>
                  <a:srgbClr val="333399"/>
                </a:solidFill>
              </a:rPr>
              <a:t>1</a:t>
            </a:r>
            <a:endParaRPr lang="zh-CN" altLang="en-US" sz="2000" b="1">
              <a:solidFill>
                <a:srgbClr val="333399"/>
              </a:solidFill>
            </a:endParaRPr>
          </a:p>
        </p:txBody>
      </p:sp>
      <p:sp>
        <p:nvSpPr>
          <p:cNvPr id="10269" name="Text Box 29">
            <a:extLst>
              <a:ext uri="{FF2B5EF4-FFF2-40B4-BE49-F238E27FC236}">
                <a16:creationId xmlns:a16="http://schemas.microsoft.com/office/drawing/2014/main" id="{6A42436E-2ED0-4BBF-83B0-9044F95B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0813" y="1973263"/>
            <a:ext cx="1122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333399"/>
                </a:solidFill>
                <a:ea typeface="黑体" panose="02010609060101010101" pitchFamily="49" charset="-122"/>
              </a:rPr>
              <a:t>计算机</a:t>
            </a:r>
            <a:r>
              <a:rPr lang="zh-CN" altLang="en-US" sz="1000">
                <a:solidFill>
                  <a:srgbClr val="333399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000">
                <a:solidFill>
                  <a:srgbClr val="333399"/>
                </a:solidFill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17438" name="Rectangle 30">
            <a:extLst>
              <a:ext uri="{FF2B5EF4-FFF2-40B4-BE49-F238E27FC236}">
                <a16:creationId xmlns:a16="http://schemas.microsoft.com/office/drawing/2014/main" id="{57E132AD-B604-4EDF-848E-478DA2D88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2493963"/>
            <a:ext cx="2592388" cy="35877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000">
                <a:solidFill>
                  <a:srgbClr val="333399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应 用 程 序 数 据</a:t>
            </a:r>
          </a:p>
        </p:txBody>
      </p:sp>
      <p:grpSp>
        <p:nvGrpSpPr>
          <p:cNvPr id="2" name="Group 31">
            <a:extLst>
              <a:ext uri="{FF2B5EF4-FFF2-40B4-BE49-F238E27FC236}">
                <a16:creationId xmlns:a16="http://schemas.microsoft.com/office/drawing/2014/main" id="{B234D34A-CB40-4DE2-A4F3-3622C17EFC99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2420938"/>
            <a:ext cx="1454150" cy="1008062"/>
            <a:chOff x="0" y="0"/>
            <a:chExt cx="916" cy="635"/>
          </a:xfrm>
        </p:grpSpPr>
        <p:sp>
          <p:nvSpPr>
            <p:cNvPr id="10318" name="Text Box 32">
              <a:extLst>
                <a:ext uri="{FF2B5EF4-FFF2-40B4-BE49-F238E27FC236}">
                  <a16:creationId xmlns:a16="http://schemas.microsoft.com/office/drawing/2014/main" id="{C424C55D-2959-431E-B29D-562EEF4BC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9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000">
                  <a:solidFill>
                    <a:srgbClr val="333399"/>
                  </a:solidFill>
                  <a:latin typeface="Arial Rounded MT Bold" panose="020F0704030504030204" pitchFamily="34" charset="0"/>
                  <a:ea typeface="黑体" panose="02010609060101010101" pitchFamily="49" charset="-122"/>
                </a:rPr>
                <a:t>应用层首部</a:t>
              </a:r>
              <a:endParaRPr lang="zh-CN" altLang="zh-CN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319" name="Line 33">
              <a:extLst>
                <a:ext uri="{FF2B5EF4-FFF2-40B4-BE49-F238E27FC236}">
                  <a16:creationId xmlns:a16="http://schemas.microsoft.com/office/drawing/2014/main" id="{7676A485-4A00-421C-B8B1-87EA6F78B2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" y="227"/>
              <a:ext cx="272" cy="223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20" name="Rectangle 34">
              <a:extLst>
                <a:ext uri="{FF2B5EF4-FFF2-40B4-BE49-F238E27FC236}">
                  <a16:creationId xmlns:a16="http://schemas.microsoft.com/office/drawing/2014/main" id="{53B92288-A803-40C5-B35D-8E9488F1B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" y="409"/>
              <a:ext cx="318" cy="226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5</a:t>
              </a:r>
            </a:p>
          </p:txBody>
        </p:sp>
      </p:grpSp>
      <p:sp>
        <p:nvSpPr>
          <p:cNvPr id="17443" name="Rectangle 35">
            <a:extLst>
              <a:ext uri="{FF2B5EF4-FFF2-40B4-BE49-F238E27FC236}">
                <a16:creationId xmlns:a16="http://schemas.microsoft.com/office/drawing/2014/main" id="{90203B0A-361A-4116-A517-DD33C5A68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5373688"/>
            <a:ext cx="5184775" cy="35877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333399"/>
                </a:solidFill>
                <a:ea typeface="黑体" panose="02010609060101010101" pitchFamily="49" charset="-122"/>
              </a:rPr>
              <a:t>10100110100101  比  特  流  110101110101</a:t>
            </a:r>
          </a:p>
        </p:txBody>
      </p:sp>
      <p:sp>
        <p:nvSpPr>
          <p:cNvPr id="10273" name="Text Box 36">
            <a:extLst>
              <a:ext uri="{FF2B5EF4-FFF2-40B4-BE49-F238E27FC236}">
                <a16:creationId xmlns:a16="http://schemas.microsoft.com/office/drawing/2014/main" id="{6DD6C62E-6431-44B8-A90B-408EEF0C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676400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>
                <a:solidFill>
                  <a:srgbClr val="333399"/>
                </a:solidFill>
                <a:ea typeface="黑体" panose="02010609060101010101" pitchFamily="49" charset="-122"/>
              </a:rPr>
              <a:t>数据与分层模型</a:t>
            </a:r>
          </a:p>
        </p:txBody>
      </p:sp>
      <p:sp>
        <p:nvSpPr>
          <p:cNvPr id="17445" name="Rectangle 37">
            <a:extLst>
              <a:ext uri="{FF2B5EF4-FFF2-40B4-BE49-F238E27FC236}">
                <a16:creationId xmlns:a16="http://schemas.microsoft.com/office/drawing/2014/main" id="{1ABEB1D7-A921-4EA3-A894-140939990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070225"/>
            <a:ext cx="2592388" cy="35877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000">
                <a:solidFill>
                  <a:srgbClr val="333399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应 用 程 序 数 据</a:t>
            </a:r>
          </a:p>
        </p:txBody>
      </p:sp>
      <p:grpSp>
        <p:nvGrpSpPr>
          <p:cNvPr id="3" name="Group 38">
            <a:extLst>
              <a:ext uri="{FF2B5EF4-FFF2-40B4-BE49-F238E27FC236}">
                <a16:creationId xmlns:a16="http://schemas.microsoft.com/office/drawing/2014/main" id="{450D9361-BFC8-4C8F-8240-0C62A54B0219}"/>
              </a:ext>
            </a:extLst>
          </p:cNvPr>
          <p:cNvGrpSpPr>
            <a:grpSpLocks/>
          </p:cNvGrpSpPr>
          <p:nvPr/>
        </p:nvGrpSpPr>
        <p:grpSpPr bwMode="auto">
          <a:xfrm>
            <a:off x="3563938" y="3646488"/>
            <a:ext cx="3095625" cy="358775"/>
            <a:chOff x="0" y="0"/>
            <a:chExt cx="1950" cy="226"/>
          </a:xfrm>
        </p:grpSpPr>
        <p:sp>
          <p:nvSpPr>
            <p:cNvPr id="10316" name="Rectangle 39">
              <a:extLst>
                <a:ext uri="{FF2B5EF4-FFF2-40B4-BE49-F238E27FC236}">
                  <a16:creationId xmlns:a16="http://schemas.microsoft.com/office/drawing/2014/main" id="{CBDEE36B-4C18-4856-A00A-6EAC77045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8" cy="226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5</a:t>
              </a:r>
            </a:p>
          </p:txBody>
        </p:sp>
        <p:sp>
          <p:nvSpPr>
            <p:cNvPr id="10317" name="Rectangle 40">
              <a:extLst>
                <a:ext uri="{FF2B5EF4-FFF2-40B4-BE49-F238E27FC236}">
                  <a16:creationId xmlns:a16="http://schemas.microsoft.com/office/drawing/2014/main" id="{F509A0C3-67F6-4834-982E-57FE087C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0"/>
              <a:ext cx="1633" cy="22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000">
                  <a:solidFill>
                    <a:srgbClr val="333399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应 用 程 序 数 据</a:t>
              </a:r>
            </a:p>
          </p:txBody>
        </p:sp>
      </p:grpSp>
      <p:grpSp>
        <p:nvGrpSpPr>
          <p:cNvPr id="4" name="Group 41">
            <a:extLst>
              <a:ext uri="{FF2B5EF4-FFF2-40B4-BE49-F238E27FC236}">
                <a16:creationId xmlns:a16="http://schemas.microsoft.com/office/drawing/2014/main" id="{8B24463B-26BC-4270-9064-1DDDA6DF45A8}"/>
              </a:ext>
            </a:extLst>
          </p:cNvPr>
          <p:cNvGrpSpPr>
            <a:grpSpLocks/>
          </p:cNvGrpSpPr>
          <p:nvPr/>
        </p:nvGrpSpPr>
        <p:grpSpPr bwMode="auto">
          <a:xfrm>
            <a:off x="3059113" y="4222750"/>
            <a:ext cx="3600450" cy="358775"/>
            <a:chOff x="0" y="0"/>
            <a:chExt cx="2268" cy="226"/>
          </a:xfrm>
        </p:grpSpPr>
        <p:sp>
          <p:nvSpPr>
            <p:cNvPr id="10313" name="Rectangle 42">
              <a:extLst>
                <a:ext uri="{FF2B5EF4-FFF2-40B4-BE49-F238E27FC236}">
                  <a16:creationId xmlns:a16="http://schemas.microsoft.com/office/drawing/2014/main" id="{D80C0883-FB53-423A-B1E4-E5615A331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8" cy="22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4</a:t>
              </a:r>
            </a:p>
          </p:txBody>
        </p:sp>
        <p:sp>
          <p:nvSpPr>
            <p:cNvPr id="10314" name="Rectangle 43">
              <a:extLst>
                <a:ext uri="{FF2B5EF4-FFF2-40B4-BE49-F238E27FC236}">
                  <a16:creationId xmlns:a16="http://schemas.microsoft.com/office/drawing/2014/main" id="{8336C93D-697F-4449-97D4-F4B2703D4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" y="0"/>
              <a:ext cx="318" cy="226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5</a:t>
              </a:r>
            </a:p>
          </p:txBody>
        </p:sp>
        <p:sp>
          <p:nvSpPr>
            <p:cNvPr id="10315" name="Rectangle 44">
              <a:extLst>
                <a:ext uri="{FF2B5EF4-FFF2-40B4-BE49-F238E27FC236}">
                  <a16:creationId xmlns:a16="http://schemas.microsoft.com/office/drawing/2014/main" id="{C177ADFD-7383-46DC-8C1C-EE003AE6F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0"/>
              <a:ext cx="1633" cy="22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000">
                  <a:solidFill>
                    <a:srgbClr val="333399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应 用 程 序 数 据</a:t>
              </a:r>
            </a:p>
          </p:txBody>
        </p:sp>
      </p:grpSp>
      <p:grpSp>
        <p:nvGrpSpPr>
          <p:cNvPr id="5" name="Group 45">
            <a:extLst>
              <a:ext uri="{FF2B5EF4-FFF2-40B4-BE49-F238E27FC236}">
                <a16:creationId xmlns:a16="http://schemas.microsoft.com/office/drawing/2014/main" id="{8EE8C3B1-B6D9-4B8D-BFE5-3EB53CDF45A6}"/>
              </a:ext>
            </a:extLst>
          </p:cNvPr>
          <p:cNvGrpSpPr>
            <a:grpSpLocks/>
          </p:cNvGrpSpPr>
          <p:nvPr/>
        </p:nvGrpSpPr>
        <p:grpSpPr bwMode="auto">
          <a:xfrm>
            <a:off x="2555875" y="4799013"/>
            <a:ext cx="4103688" cy="358775"/>
            <a:chOff x="0" y="0"/>
            <a:chExt cx="2585" cy="226"/>
          </a:xfrm>
        </p:grpSpPr>
        <p:sp>
          <p:nvSpPr>
            <p:cNvPr id="10309" name="Rectangle 46">
              <a:extLst>
                <a:ext uri="{FF2B5EF4-FFF2-40B4-BE49-F238E27FC236}">
                  <a16:creationId xmlns:a16="http://schemas.microsoft.com/office/drawing/2014/main" id="{48C7EEFD-8890-49BB-8932-1581913FE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8" cy="22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3</a:t>
              </a:r>
            </a:p>
          </p:txBody>
        </p:sp>
        <p:sp>
          <p:nvSpPr>
            <p:cNvPr id="10310" name="Rectangle 47">
              <a:extLst>
                <a:ext uri="{FF2B5EF4-FFF2-40B4-BE49-F238E27FC236}">
                  <a16:creationId xmlns:a16="http://schemas.microsoft.com/office/drawing/2014/main" id="{022677CB-C133-4A8F-8107-2CFE35191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" y="0"/>
              <a:ext cx="318" cy="22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4</a:t>
              </a:r>
            </a:p>
          </p:txBody>
        </p:sp>
        <p:sp>
          <p:nvSpPr>
            <p:cNvPr id="10311" name="Rectangle 48">
              <a:extLst>
                <a:ext uri="{FF2B5EF4-FFF2-40B4-BE49-F238E27FC236}">
                  <a16:creationId xmlns:a16="http://schemas.microsoft.com/office/drawing/2014/main" id="{1B60C732-0DDD-477D-9A56-5F5B2E05B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0"/>
              <a:ext cx="318" cy="226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5</a:t>
              </a:r>
            </a:p>
          </p:txBody>
        </p:sp>
        <p:sp>
          <p:nvSpPr>
            <p:cNvPr id="10312" name="Rectangle 49">
              <a:extLst>
                <a:ext uri="{FF2B5EF4-FFF2-40B4-BE49-F238E27FC236}">
                  <a16:creationId xmlns:a16="http://schemas.microsoft.com/office/drawing/2014/main" id="{A247B6F9-EAE7-432D-BBE0-B0D4ADF1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" y="0"/>
              <a:ext cx="1633" cy="22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000">
                  <a:solidFill>
                    <a:srgbClr val="333399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应 用 程 序 数 据</a:t>
              </a:r>
            </a:p>
          </p:txBody>
        </p:sp>
      </p:grpSp>
      <p:grpSp>
        <p:nvGrpSpPr>
          <p:cNvPr id="6" name="Group 50">
            <a:extLst>
              <a:ext uri="{FF2B5EF4-FFF2-40B4-BE49-F238E27FC236}">
                <a16:creationId xmlns:a16="http://schemas.microsoft.com/office/drawing/2014/main" id="{A8D665B8-E784-46F3-91E1-4A774A659C0C}"/>
              </a:ext>
            </a:extLst>
          </p:cNvPr>
          <p:cNvGrpSpPr>
            <a:grpSpLocks/>
          </p:cNvGrpSpPr>
          <p:nvPr/>
        </p:nvGrpSpPr>
        <p:grpSpPr bwMode="auto">
          <a:xfrm>
            <a:off x="654050" y="2781300"/>
            <a:ext cx="4781550" cy="415925"/>
            <a:chOff x="0" y="0"/>
            <a:chExt cx="3012" cy="262"/>
          </a:xfrm>
        </p:grpSpPr>
        <p:sp>
          <p:nvSpPr>
            <p:cNvPr id="10307" name="AutoShape 51">
              <a:extLst>
                <a:ext uri="{FF2B5EF4-FFF2-40B4-BE49-F238E27FC236}">
                  <a16:creationId xmlns:a16="http://schemas.microsoft.com/office/drawing/2014/main" id="{1E52E633-98B5-4673-92E9-FFE454110A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0" y="34"/>
              <a:ext cx="124" cy="228"/>
            </a:xfrm>
            <a:prstGeom prst="upArrow">
              <a:avLst>
                <a:gd name="adj1" fmla="val 50000"/>
                <a:gd name="adj2" fmla="val 45968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08" name="AutoShape 52">
              <a:extLst>
                <a:ext uri="{FF2B5EF4-FFF2-40B4-BE49-F238E27FC236}">
                  <a16:creationId xmlns:a16="http://schemas.microsoft.com/office/drawing/2014/main" id="{152DC2E4-49C2-428D-B516-D01D4E1126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8" y="0"/>
              <a:ext cx="124" cy="228"/>
            </a:xfrm>
            <a:prstGeom prst="upArrow">
              <a:avLst>
                <a:gd name="adj1" fmla="val 50000"/>
                <a:gd name="adj2" fmla="val 45968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7" name="Group 53">
            <a:extLst>
              <a:ext uri="{FF2B5EF4-FFF2-40B4-BE49-F238E27FC236}">
                <a16:creationId xmlns:a16="http://schemas.microsoft.com/office/drawing/2014/main" id="{FA348C9C-3057-4F42-814D-F7B8DE814C69}"/>
              </a:ext>
            </a:extLst>
          </p:cNvPr>
          <p:cNvGrpSpPr>
            <a:grpSpLocks/>
          </p:cNvGrpSpPr>
          <p:nvPr/>
        </p:nvGrpSpPr>
        <p:grpSpPr bwMode="auto">
          <a:xfrm>
            <a:off x="650875" y="3357563"/>
            <a:ext cx="4497388" cy="396875"/>
            <a:chOff x="0" y="0"/>
            <a:chExt cx="2833" cy="250"/>
          </a:xfrm>
        </p:grpSpPr>
        <p:sp>
          <p:nvSpPr>
            <p:cNvPr id="10305" name="AutoShape 54">
              <a:extLst>
                <a:ext uri="{FF2B5EF4-FFF2-40B4-BE49-F238E27FC236}">
                  <a16:creationId xmlns:a16="http://schemas.microsoft.com/office/drawing/2014/main" id="{546095EE-DE75-4CED-AD0E-4A612B2A2B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0" y="1"/>
              <a:ext cx="125" cy="249"/>
            </a:xfrm>
            <a:prstGeom prst="upArrow">
              <a:avLst>
                <a:gd name="adj1" fmla="val 50000"/>
                <a:gd name="adj2" fmla="val 498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06" name="AutoShape 55">
              <a:extLst>
                <a:ext uri="{FF2B5EF4-FFF2-40B4-BE49-F238E27FC236}">
                  <a16:creationId xmlns:a16="http://schemas.microsoft.com/office/drawing/2014/main" id="{46EF8A39-E196-48CF-8EB9-456DF13464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08" y="0"/>
              <a:ext cx="125" cy="249"/>
            </a:xfrm>
            <a:prstGeom prst="upArrow">
              <a:avLst>
                <a:gd name="adj1" fmla="val 50000"/>
                <a:gd name="adj2" fmla="val 498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56">
            <a:extLst>
              <a:ext uri="{FF2B5EF4-FFF2-40B4-BE49-F238E27FC236}">
                <a16:creationId xmlns:a16="http://schemas.microsoft.com/office/drawing/2014/main" id="{1FC1588E-EE33-44DE-94FB-C376E409201A}"/>
              </a:ext>
            </a:extLst>
          </p:cNvPr>
          <p:cNvGrpSpPr>
            <a:grpSpLocks/>
          </p:cNvGrpSpPr>
          <p:nvPr/>
        </p:nvGrpSpPr>
        <p:grpSpPr bwMode="auto">
          <a:xfrm>
            <a:off x="650875" y="3917950"/>
            <a:ext cx="4137025" cy="409575"/>
            <a:chOff x="0" y="0"/>
            <a:chExt cx="2606" cy="258"/>
          </a:xfrm>
        </p:grpSpPr>
        <p:sp>
          <p:nvSpPr>
            <p:cNvPr id="10303" name="AutoShape 57">
              <a:extLst>
                <a:ext uri="{FF2B5EF4-FFF2-40B4-BE49-F238E27FC236}">
                  <a16:creationId xmlns:a16="http://schemas.microsoft.com/office/drawing/2014/main" id="{B48F8240-4D18-4D76-8EA8-691865B291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0" y="0"/>
              <a:ext cx="125" cy="248"/>
            </a:xfrm>
            <a:prstGeom prst="upArrow">
              <a:avLst>
                <a:gd name="adj1" fmla="val 50000"/>
                <a:gd name="adj2" fmla="val 496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04" name="AutoShape 58">
              <a:extLst>
                <a:ext uri="{FF2B5EF4-FFF2-40B4-BE49-F238E27FC236}">
                  <a16:creationId xmlns:a16="http://schemas.microsoft.com/office/drawing/2014/main" id="{976DC603-F071-4C40-9CA6-7E094E6FFC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481" y="10"/>
              <a:ext cx="125" cy="248"/>
            </a:xfrm>
            <a:prstGeom prst="upArrow">
              <a:avLst>
                <a:gd name="adj1" fmla="val 50000"/>
                <a:gd name="adj2" fmla="val 496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9" name="Group 59">
            <a:extLst>
              <a:ext uri="{FF2B5EF4-FFF2-40B4-BE49-F238E27FC236}">
                <a16:creationId xmlns:a16="http://schemas.microsoft.com/office/drawing/2014/main" id="{3F61AFA9-A4FD-4E26-8FE8-773B81A1B817}"/>
              </a:ext>
            </a:extLst>
          </p:cNvPr>
          <p:cNvGrpSpPr>
            <a:grpSpLocks/>
          </p:cNvGrpSpPr>
          <p:nvPr/>
        </p:nvGrpSpPr>
        <p:grpSpPr bwMode="auto">
          <a:xfrm>
            <a:off x="649288" y="4508500"/>
            <a:ext cx="3832225" cy="444500"/>
            <a:chOff x="0" y="0"/>
            <a:chExt cx="2414" cy="280"/>
          </a:xfrm>
        </p:grpSpPr>
        <p:sp>
          <p:nvSpPr>
            <p:cNvPr id="10301" name="AutoShape 60">
              <a:extLst>
                <a:ext uri="{FF2B5EF4-FFF2-40B4-BE49-F238E27FC236}">
                  <a16:creationId xmlns:a16="http://schemas.microsoft.com/office/drawing/2014/main" id="{F952C18C-C8CE-414B-8952-8818B6D307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0" y="30"/>
              <a:ext cx="124" cy="250"/>
            </a:xfrm>
            <a:prstGeom prst="upArrow">
              <a:avLst>
                <a:gd name="adj1" fmla="val 50000"/>
                <a:gd name="adj2" fmla="val 50403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02" name="AutoShape 61">
              <a:extLst>
                <a:ext uri="{FF2B5EF4-FFF2-40B4-BE49-F238E27FC236}">
                  <a16:creationId xmlns:a16="http://schemas.microsoft.com/office/drawing/2014/main" id="{DBBBA796-3FD1-4097-98DE-8BDE1AAD9F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290" y="0"/>
              <a:ext cx="124" cy="250"/>
            </a:xfrm>
            <a:prstGeom prst="upArrow">
              <a:avLst>
                <a:gd name="adj1" fmla="val 50000"/>
                <a:gd name="adj2" fmla="val 50403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0" name="Group 62">
            <a:extLst>
              <a:ext uri="{FF2B5EF4-FFF2-40B4-BE49-F238E27FC236}">
                <a16:creationId xmlns:a16="http://schemas.microsoft.com/office/drawing/2014/main" id="{0D7717B7-8313-44D6-AF78-18CEDC27919C}"/>
              </a:ext>
            </a:extLst>
          </p:cNvPr>
          <p:cNvGrpSpPr>
            <a:grpSpLocks/>
          </p:cNvGrpSpPr>
          <p:nvPr/>
        </p:nvGrpSpPr>
        <p:grpSpPr bwMode="auto">
          <a:xfrm>
            <a:off x="649288" y="5084763"/>
            <a:ext cx="3635375" cy="460375"/>
            <a:chOff x="0" y="0"/>
            <a:chExt cx="2290" cy="290"/>
          </a:xfrm>
        </p:grpSpPr>
        <p:sp>
          <p:nvSpPr>
            <p:cNvPr id="10299" name="AutoShape 63">
              <a:extLst>
                <a:ext uri="{FF2B5EF4-FFF2-40B4-BE49-F238E27FC236}">
                  <a16:creationId xmlns:a16="http://schemas.microsoft.com/office/drawing/2014/main" id="{BB836A76-8008-4A13-8CB9-59B5093C4E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0" y="40"/>
              <a:ext cx="124" cy="250"/>
            </a:xfrm>
            <a:prstGeom prst="upArrow">
              <a:avLst>
                <a:gd name="adj1" fmla="val 50000"/>
                <a:gd name="adj2" fmla="val 50403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00" name="AutoShape 64">
              <a:extLst>
                <a:ext uri="{FF2B5EF4-FFF2-40B4-BE49-F238E27FC236}">
                  <a16:creationId xmlns:a16="http://schemas.microsoft.com/office/drawing/2014/main" id="{41F77FBB-91F8-4DC3-9A49-64EEB448A4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166" y="0"/>
              <a:ext cx="124" cy="250"/>
            </a:xfrm>
            <a:prstGeom prst="upArrow">
              <a:avLst>
                <a:gd name="adj1" fmla="val 50000"/>
                <a:gd name="adj2" fmla="val 50403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" name="Group 65">
            <a:extLst>
              <a:ext uri="{FF2B5EF4-FFF2-40B4-BE49-F238E27FC236}">
                <a16:creationId xmlns:a16="http://schemas.microsoft.com/office/drawing/2014/main" id="{BC1292AA-C2F1-40AA-8D5F-B16FC0232259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2930525"/>
            <a:ext cx="1512888" cy="1074738"/>
            <a:chOff x="0" y="0"/>
            <a:chExt cx="953" cy="677"/>
          </a:xfrm>
        </p:grpSpPr>
        <p:sp>
          <p:nvSpPr>
            <p:cNvPr id="10296" name="Rectangle 66">
              <a:extLst>
                <a:ext uri="{FF2B5EF4-FFF2-40B4-BE49-F238E27FC236}">
                  <a16:creationId xmlns:a16="http://schemas.microsoft.com/office/drawing/2014/main" id="{F8832BF3-1C51-4178-BFCC-720E1CA74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451"/>
              <a:ext cx="318" cy="22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4</a:t>
              </a:r>
            </a:p>
          </p:txBody>
        </p:sp>
        <p:sp>
          <p:nvSpPr>
            <p:cNvPr id="10297" name="Text Box 67">
              <a:extLst>
                <a:ext uri="{FF2B5EF4-FFF2-40B4-BE49-F238E27FC236}">
                  <a16:creationId xmlns:a16="http://schemas.microsoft.com/office/drawing/2014/main" id="{BBBD49A3-DACB-4581-8C39-6F24A8B3D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9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000">
                  <a:solidFill>
                    <a:srgbClr val="333399"/>
                  </a:solidFill>
                  <a:latin typeface="Arial Rounded MT Bold" panose="020F0704030504030204" pitchFamily="34" charset="0"/>
                  <a:ea typeface="黑体" panose="02010609060101010101" pitchFamily="49" charset="-122"/>
                </a:rPr>
                <a:t>运输层首部</a:t>
              </a:r>
              <a:endParaRPr lang="zh-CN" altLang="zh-CN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98" name="Line 68">
              <a:extLst>
                <a:ext uri="{FF2B5EF4-FFF2-40B4-BE49-F238E27FC236}">
                  <a16:creationId xmlns:a16="http://schemas.microsoft.com/office/drawing/2014/main" id="{5F6BC60F-F608-41DB-81A7-BAA5E7E03A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" y="223"/>
              <a:ext cx="227" cy="227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Group 69">
            <a:extLst>
              <a:ext uri="{FF2B5EF4-FFF2-40B4-BE49-F238E27FC236}">
                <a16:creationId xmlns:a16="http://schemas.microsoft.com/office/drawing/2014/main" id="{BAFB6ECD-867E-4F34-92CD-C64AC785EB88}"/>
              </a:ext>
            </a:extLst>
          </p:cNvPr>
          <p:cNvGrpSpPr>
            <a:grpSpLocks/>
          </p:cNvGrpSpPr>
          <p:nvPr/>
        </p:nvGrpSpPr>
        <p:grpSpPr bwMode="auto">
          <a:xfrm>
            <a:off x="1533525" y="3429000"/>
            <a:ext cx="1525588" cy="1152525"/>
            <a:chOff x="0" y="0"/>
            <a:chExt cx="961" cy="726"/>
          </a:xfrm>
        </p:grpSpPr>
        <p:sp>
          <p:nvSpPr>
            <p:cNvPr id="10293" name="Rectangle 70">
              <a:extLst>
                <a:ext uri="{FF2B5EF4-FFF2-40B4-BE49-F238E27FC236}">
                  <a16:creationId xmlns:a16="http://schemas.microsoft.com/office/drawing/2014/main" id="{EF7356F7-889B-485F-B568-6D5FF6917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" y="500"/>
              <a:ext cx="318" cy="22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3</a:t>
              </a:r>
            </a:p>
          </p:txBody>
        </p:sp>
        <p:sp>
          <p:nvSpPr>
            <p:cNvPr id="10294" name="Text Box 71">
              <a:extLst>
                <a:ext uri="{FF2B5EF4-FFF2-40B4-BE49-F238E27FC236}">
                  <a16:creationId xmlns:a16="http://schemas.microsoft.com/office/drawing/2014/main" id="{80C7FEA3-36E4-413A-B1AD-593ABDB7D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9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000">
                  <a:solidFill>
                    <a:srgbClr val="333399"/>
                  </a:solidFill>
                  <a:latin typeface="Arial Rounded MT Bold" panose="020F0704030504030204" pitchFamily="34" charset="0"/>
                  <a:ea typeface="黑体" panose="02010609060101010101" pitchFamily="49" charset="-122"/>
                </a:rPr>
                <a:t>网络层首部</a:t>
              </a:r>
              <a:endParaRPr lang="zh-CN" altLang="zh-CN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95" name="Line 72">
              <a:extLst>
                <a:ext uri="{FF2B5EF4-FFF2-40B4-BE49-F238E27FC236}">
                  <a16:creationId xmlns:a16="http://schemas.microsoft.com/office/drawing/2014/main" id="{53BE3026-FC69-45C5-A969-60B217EC9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" y="227"/>
              <a:ext cx="227" cy="272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73">
            <a:extLst>
              <a:ext uri="{FF2B5EF4-FFF2-40B4-BE49-F238E27FC236}">
                <a16:creationId xmlns:a16="http://schemas.microsoft.com/office/drawing/2014/main" id="{A4CE4FC7-C8D7-4E0A-B755-55C30168659E}"/>
              </a:ext>
            </a:extLst>
          </p:cNvPr>
          <p:cNvGrpSpPr>
            <a:grpSpLocks/>
          </p:cNvGrpSpPr>
          <p:nvPr/>
        </p:nvGrpSpPr>
        <p:grpSpPr bwMode="auto">
          <a:xfrm>
            <a:off x="1393825" y="3860800"/>
            <a:ext cx="1162050" cy="1295400"/>
            <a:chOff x="0" y="0"/>
            <a:chExt cx="732" cy="816"/>
          </a:xfrm>
        </p:grpSpPr>
        <p:sp>
          <p:nvSpPr>
            <p:cNvPr id="10290" name="Rectangle 74">
              <a:extLst>
                <a:ext uri="{FF2B5EF4-FFF2-40B4-BE49-F238E27FC236}">
                  <a16:creationId xmlns:a16="http://schemas.microsoft.com/office/drawing/2014/main" id="{B0B5FCFD-5FE2-419A-84DD-31375378A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590"/>
              <a:ext cx="363" cy="226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H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2</a:t>
              </a:r>
            </a:p>
          </p:txBody>
        </p:sp>
        <p:sp>
          <p:nvSpPr>
            <p:cNvPr id="10291" name="Text Box 75">
              <a:extLst>
                <a:ext uri="{FF2B5EF4-FFF2-40B4-BE49-F238E27FC236}">
                  <a16:creationId xmlns:a16="http://schemas.microsoft.com/office/drawing/2014/main" id="{ADEFDAD5-D780-4D74-8C42-CE1C9D39D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5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zh-CN" sz="2000">
                  <a:solidFill>
                    <a:srgbClr val="333399"/>
                  </a:solidFill>
                  <a:latin typeface="Arial Rounded MT Bold" panose="020F0704030504030204" pitchFamily="34" charset="0"/>
                  <a:ea typeface="黑体" panose="02010609060101010101" pitchFamily="49" charset="-122"/>
                </a:rPr>
                <a:t>链路层</a:t>
              </a:r>
            </a:p>
            <a:p>
              <a:pPr algn="ctr">
                <a:lnSpc>
                  <a:spcPct val="90000"/>
                </a:lnSpc>
              </a:pPr>
              <a:r>
                <a:rPr lang="zh-CN" altLang="zh-CN" sz="2000">
                  <a:solidFill>
                    <a:srgbClr val="333399"/>
                  </a:solidFill>
                  <a:latin typeface="Arial Rounded MT Bold" panose="020F0704030504030204" pitchFamily="34" charset="0"/>
                  <a:ea typeface="黑体" panose="02010609060101010101" pitchFamily="49" charset="-122"/>
                </a:rPr>
                <a:t>首部</a:t>
              </a:r>
              <a:endParaRPr lang="zh-CN" altLang="zh-CN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92" name="Line 76">
              <a:extLst>
                <a:ext uri="{FF2B5EF4-FFF2-40B4-BE49-F238E27FC236}">
                  <a16:creationId xmlns:a16="http://schemas.microsoft.com/office/drawing/2014/main" id="{AB5A6D37-2B59-40E9-88F5-FEF250012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" y="367"/>
              <a:ext cx="145" cy="223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77">
            <a:extLst>
              <a:ext uri="{FF2B5EF4-FFF2-40B4-BE49-F238E27FC236}">
                <a16:creationId xmlns:a16="http://schemas.microsoft.com/office/drawing/2014/main" id="{BAEE4474-A40B-4429-A39E-8A410073C968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867150"/>
            <a:ext cx="1008062" cy="1290638"/>
            <a:chOff x="0" y="0"/>
            <a:chExt cx="635" cy="813"/>
          </a:xfrm>
        </p:grpSpPr>
        <p:sp>
          <p:nvSpPr>
            <p:cNvPr id="10287" name="Rectangle 78">
              <a:extLst>
                <a:ext uri="{FF2B5EF4-FFF2-40B4-BE49-F238E27FC236}">
                  <a16:creationId xmlns:a16="http://schemas.microsoft.com/office/drawing/2014/main" id="{069B023C-5A15-4742-9832-8A366D854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87"/>
              <a:ext cx="318" cy="226"/>
            </a:xfrm>
            <a:prstGeom prst="rect">
              <a:avLst/>
            </a:prstGeom>
            <a:solidFill>
              <a:srgbClr val="CC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rgbClr val="333399"/>
                  </a:solidFill>
                </a:rPr>
                <a:t>T</a:t>
              </a:r>
              <a:r>
                <a:rPr lang="zh-CN" altLang="en-US" b="1" baseline="-25000">
                  <a:solidFill>
                    <a:srgbClr val="333399"/>
                  </a:solidFill>
                </a:rPr>
                <a:t>2</a:t>
              </a:r>
            </a:p>
          </p:txBody>
        </p:sp>
        <p:sp>
          <p:nvSpPr>
            <p:cNvPr id="10288" name="Line 79">
              <a:extLst>
                <a:ext uri="{FF2B5EF4-FFF2-40B4-BE49-F238E27FC236}">
                  <a16:creationId xmlns:a16="http://schemas.microsoft.com/office/drawing/2014/main" id="{E332D817-B737-420D-9790-6360D5E80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" y="404"/>
              <a:ext cx="136" cy="182"/>
            </a:xfrm>
            <a:prstGeom prst="line">
              <a:avLst/>
            </a:prstGeom>
            <a:noFill/>
            <a:ln w="127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9" name="Text Box 80">
              <a:extLst>
                <a:ext uri="{FF2B5EF4-FFF2-40B4-BE49-F238E27FC236}">
                  <a16:creationId xmlns:a16="http://schemas.microsoft.com/office/drawing/2014/main" id="{40D39C5F-FBF7-4DEE-8C5A-9724174186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" y="0"/>
              <a:ext cx="5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zh-CN" sz="2000">
                  <a:solidFill>
                    <a:srgbClr val="333399"/>
                  </a:solidFill>
                  <a:latin typeface="Arial Rounded MT Bold" panose="020F0704030504030204" pitchFamily="34" charset="0"/>
                  <a:ea typeface="黑体" panose="02010609060101010101" pitchFamily="49" charset="-122"/>
                </a:rPr>
                <a:t>链路层</a:t>
              </a:r>
            </a:p>
            <a:p>
              <a:pPr algn="ctr">
                <a:lnSpc>
                  <a:spcPct val="90000"/>
                </a:lnSpc>
              </a:pPr>
              <a:r>
                <a:rPr lang="zh-CN" altLang="zh-CN" sz="2000">
                  <a:solidFill>
                    <a:srgbClr val="333399"/>
                  </a:solidFill>
                  <a:latin typeface="Arial Rounded MT Bold" panose="020F0704030504030204" pitchFamily="34" charset="0"/>
                  <a:ea typeface="黑体" panose="02010609060101010101" pitchFamily="49" charset="-122"/>
                </a:rPr>
                <a:t>尾部</a:t>
              </a:r>
              <a:endParaRPr lang="zh-CN" altLang="zh-CN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1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1"/>
                            </p:stCondLst>
                            <p:childTnLst>
                              <p:par>
                                <p:cTn id="19" presetID="9" presetClass="emph" presetSubtype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501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6001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502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502"/>
                            </p:stCondLst>
                            <p:childTnLst>
                              <p:par>
                                <p:cTn id="3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502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8502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9003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1003"/>
                            </p:stCondLst>
                            <p:childTnLst>
                              <p:par>
                                <p:cTn id="4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3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1003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1504"/>
                            </p:stCondLst>
                            <p:childTnLst>
                              <p:par>
                                <p:cTn id="6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2504"/>
                            </p:stCondLst>
                            <p:childTnLst>
                              <p:par>
                                <p:cTn id="6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3504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4504"/>
                            </p:stCondLst>
                            <p:childTnLst>
                              <p:par>
                                <p:cTn id="7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3504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8" grpId="0" animBg="1" autoUpdateAnimBg="0"/>
      <p:bldP spid="17443" grpId="0" animBg="1" autoUpdateAnimBg="0"/>
      <p:bldP spid="17445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9D5967E-40CA-47BB-9F77-CBC9D0178D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zh-CN" altLang="en-US" sz="3600">
                <a:solidFill>
                  <a:srgbClr val="000000"/>
                </a:solidFill>
                <a:latin typeface="Comic Sans MS" panose="030F0702030302020204" pitchFamily="66" charset="0"/>
              </a:rPr>
              <a:t>1.</a:t>
            </a:r>
            <a:r>
              <a:rPr lang="en-US" altLang="zh-CN" sz="3600">
                <a:solidFill>
                  <a:srgbClr val="000000"/>
                </a:solidFill>
                <a:latin typeface="Comic Sans MS" panose="030F0702030302020204" pitchFamily="66" charset="0"/>
              </a:rPr>
              <a:t>3</a:t>
            </a:r>
            <a:r>
              <a:rPr lang="zh-CN" altLang="en-US" sz="360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3600">
                <a:solidFill>
                  <a:srgbClr val="000000"/>
                </a:solidFill>
                <a:latin typeface="Comic Sans MS" panose="030F0702030302020204" pitchFamily="66" charset="0"/>
              </a:rPr>
              <a:t>Computers’ communication approach</a:t>
            </a:r>
            <a:endParaRPr lang="zh-CN" alt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5B862B1-BE98-4AF6-8D2C-4B5CCF38F2F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800">
                <a:latin typeface="Comic Sans MS" panose="030F0702030302020204" pitchFamily="66" charset="0"/>
              </a:rPr>
              <a:t>Protocol layers</a:t>
            </a:r>
            <a:endParaRPr lang="zh-CN" altLang="en-US" sz="2800">
              <a:latin typeface="Comic Sans MS" panose="030F0702030302020204" pitchFamily="66" charset="0"/>
            </a:endParaRPr>
          </a:p>
        </p:txBody>
      </p:sp>
      <p:pic>
        <p:nvPicPr>
          <p:cNvPr id="11268" name="Picture 3">
            <a:extLst>
              <a:ext uri="{FF2B5EF4-FFF2-40B4-BE49-F238E27FC236}">
                <a16:creationId xmlns:a16="http://schemas.microsoft.com/office/drawing/2014/main" id="{58838353-2638-4D97-A05C-8392973019EA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211388"/>
            <a:ext cx="4541838" cy="3808412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C5C95E1-8567-405E-94DF-6A8B33C4AF1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eaLnBrk="1" hangingPunct="1"/>
            <a:r>
              <a:rPr lang="zh-CN" altLang="en-US" sz="3600">
                <a:solidFill>
                  <a:srgbClr val="000000"/>
                </a:solidFill>
                <a:latin typeface="Comic Sans MS" panose="030F0702030302020204" pitchFamily="66" charset="0"/>
              </a:rPr>
              <a:t>1.</a:t>
            </a:r>
            <a:r>
              <a:rPr lang="en-US" altLang="zh-CN" sz="3600">
                <a:solidFill>
                  <a:srgbClr val="000000"/>
                </a:solidFill>
                <a:latin typeface="Comic Sans MS" panose="030F0702030302020204" pitchFamily="66" charset="0"/>
              </a:rPr>
              <a:t>3</a:t>
            </a:r>
            <a:r>
              <a:rPr lang="zh-CN" altLang="en-US" sz="360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3600">
                <a:solidFill>
                  <a:srgbClr val="000000"/>
                </a:solidFill>
                <a:latin typeface="Comic Sans MS" panose="030F0702030302020204" pitchFamily="66" charset="0"/>
              </a:rPr>
              <a:t>Computers’ communication approach</a:t>
            </a:r>
            <a:endParaRPr lang="zh-CN" altLang="en-US" sz="3600"/>
          </a:p>
        </p:txBody>
      </p:sp>
      <p:pic>
        <p:nvPicPr>
          <p:cNvPr id="12291" name="Picture 2">
            <a:extLst>
              <a:ext uri="{FF2B5EF4-FFF2-40B4-BE49-F238E27FC236}">
                <a16:creationId xmlns:a16="http://schemas.microsoft.com/office/drawing/2014/main" id="{2A520B54-EBF6-4491-B7A6-6AAB4EFB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7343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C5C95E1-8567-405E-94DF-6A8B33C4AF1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eaLnBrk="1" hangingPunct="1"/>
            <a:r>
              <a:rPr lang="zh-CN" altLang="en-US" sz="3600">
                <a:solidFill>
                  <a:srgbClr val="000000"/>
                </a:solidFill>
                <a:latin typeface="Comic Sans MS" panose="030F0702030302020204" pitchFamily="66" charset="0"/>
              </a:rPr>
              <a:t>1.</a:t>
            </a:r>
            <a:r>
              <a:rPr lang="en-US" altLang="zh-CN" sz="3600">
                <a:solidFill>
                  <a:srgbClr val="000000"/>
                </a:solidFill>
                <a:latin typeface="Comic Sans MS" panose="030F0702030302020204" pitchFamily="66" charset="0"/>
              </a:rPr>
              <a:t>3</a:t>
            </a:r>
            <a:r>
              <a:rPr lang="zh-CN" altLang="en-US" sz="360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3600">
                <a:solidFill>
                  <a:srgbClr val="000000"/>
                </a:solidFill>
                <a:latin typeface="Comic Sans MS" panose="030F0702030302020204" pitchFamily="66" charset="0"/>
              </a:rPr>
              <a:t>Computers’ communication approach</a:t>
            </a:r>
            <a:endParaRPr lang="zh-CN" altLang="en-US" sz="36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87660E-7137-415D-900D-FAE4CC70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" y="1498967"/>
            <a:ext cx="9144000" cy="46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C7114CA-4546-4479-B628-D4EACA2E47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2.</a:t>
            </a:r>
            <a:r>
              <a:rPr lang="en-US" altLang="zh-CN"/>
              <a:t> </a:t>
            </a:r>
            <a:r>
              <a:rPr lang="en-US" altLang="zh-CN">
                <a:latin typeface="Comic Sans MS" panose="030F0702030302020204" pitchFamily="66" charset="0"/>
              </a:rPr>
              <a:t>Materials</a:t>
            </a:r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FEA8AA-B7CB-49A8-9AB3-F90E17A03D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/>
              <a:t> </a:t>
            </a:r>
            <a:r>
              <a:rPr lang="en-US" altLang="zh-CN">
                <a:latin typeface="Comic Sans MS" panose="030F0702030302020204" pitchFamily="66" charset="0"/>
              </a:rPr>
              <a:t>textbook</a:t>
            </a:r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93925E-28E1-4B59-8BE4-D6E5F563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667" y="1898347"/>
            <a:ext cx="3238666" cy="44261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C7114CA-4546-4479-B628-D4EACA2E47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2.</a:t>
            </a:r>
            <a:r>
              <a:rPr lang="en-US" altLang="zh-CN"/>
              <a:t> </a:t>
            </a:r>
            <a:r>
              <a:rPr lang="en-US" altLang="zh-CN">
                <a:latin typeface="Comic Sans MS" panose="030F0702030302020204" pitchFamily="66" charset="0"/>
              </a:rPr>
              <a:t>Materials</a:t>
            </a:r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FEA8AA-B7CB-49A8-9AB3-F90E17A03D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>
                <a:latin typeface="Comic Sans MS" panose="030F0702030302020204" pitchFamily="66" charset="0"/>
              </a:rPr>
              <a:t>Readings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2904C2C0-FE23-4988-A424-1F88B715B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92413"/>
            <a:ext cx="2187575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">
            <a:extLst>
              <a:ext uri="{FF2B5EF4-FFF2-40B4-BE49-F238E27FC236}">
                <a16:creationId xmlns:a16="http://schemas.microsoft.com/office/drawing/2014/main" id="{EBAF1BBE-A120-4A4B-8B6A-23713951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33600"/>
            <a:ext cx="28956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10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BB435F8D-CEFF-473F-A1FC-F8BD7DAE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287588"/>
            <a:ext cx="2057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243BC8B0-838C-4547-B6BE-979B9E22A3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2.</a:t>
            </a:r>
            <a:r>
              <a:rPr lang="en-US" altLang="zh-CN"/>
              <a:t> </a:t>
            </a:r>
            <a:r>
              <a:rPr lang="en-US" altLang="zh-CN">
                <a:latin typeface="Comic Sans MS" panose="030F0702030302020204" pitchFamily="66" charset="0"/>
              </a:rPr>
              <a:t>Materials</a:t>
            </a:r>
            <a:endParaRPr lang="zh-CN" altLang="en-US"/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D8080D0-9690-4E57-AD38-72ABAE7B702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>
                <a:latin typeface="Comic Sans MS" panose="030F0702030302020204" pitchFamily="66" charset="0"/>
              </a:rPr>
              <a:t>Readings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28B6D389-798F-4ED0-A1C8-20CE5D72B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60000">
            <a:off x="1592263" y="2592388"/>
            <a:ext cx="2049462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8CF79F81-08ED-4D67-98DE-3AC27BC3F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000">
            <a:off x="5257800" y="2592388"/>
            <a:ext cx="2166938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B6C773A-DBA6-4290-B88A-8FE6BE671A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2.</a:t>
            </a:r>
            <a:r>
              <a:rPr lang="en-US" altLang="zh-CN"/>
              <a:t> </a:t>
            </a:r>
            <a:r>
              <a:rPr lang="en-US" altLang="zh-CN">
                <a:latin typeface="Comic Sans MS" panose="030F0702030302020204" pitchFamily="66" charset="0"/>
              </a:rPr>
              <a:t>Materials</a:t>
            </a:r>
            <a:endParaRPr lang="zh-CN" alt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F1B5014-CE57-4CDA-8B06-B8509B2EDD5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latin typeface="Comic Sans MS" panose="030F0702030302020204" pitchFamily="66" charset="0"/>
              </a:rPr>
              <a:t> </a:t>
            </a:r>
            <a:r>
              <a:rPr lang="en-US" altLang="zh-CN">
                <a:latin typeface="Comic Sans MS" panose="030F0702030302020204" pitchFamily="66" charset="0"/>
              </a:rPr>
              <a:t>Readings</a:t>
            </a:r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16388" name="Picture 4" descr="coverLarge">
            <a:extLst>
              <a:ext uri="{FF2B5EF4-FFF2-40B4-BE49-F238E27FC236}">
                <a16:creationId xmlns:a16="http://schemas.microsoft.com/office/drawing/2014/main" id="{C4DB426C-0452-407F-B4AD-A9228A14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3788"/>
            <a:ext cx="2497138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IPB Image">
            <a:hlinkClick r:id="rId4"/>
            <a:extLst>
              <a:ext uri="{FF2B5EF4-FFF2-40B4-BE49-F238E27FC236}">
                <a16:creationId xmlns:a16="http://schemas.microsoft.com/office/drawing/2014/main" id="{B5661FDA-ADD8-4F2D-8E9C-AC5950D9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3788"/>
            <a:ext cx="24352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0BCD8B1-F497-4362-A1B9-6CBDF59064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2.</a:t>
            </a:r>
            <a:r>
              <a:rPr lang="en-US" altLang="zh-CN"/>
              <a:t> </a:t>
            </a:r>
            <a:r>
              <a:rPr lang="en-US" altLang="zh-CN">
                <a:latin typeface="Comic Sans MS" panose="030F0702030302020204" pitchFamily="66" charset="0"/>
              </a:rPr>
              <a:t>Materials</a:t>
            </a:r>
            <a:endParaRPr lang="zh-CN" alt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A240E61-80A6-4811-9A89-5E75F28409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/>
              <a:t> Request For Comments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  </a:t>
            </a:r>
            <a:r>
              <a:rPr lang="zh-CN" altLang="en-US">
                <a:latin typeface="Comic Sans MS" panose="030F0702030302020204" pitchFamily="66" charset="0"/>
              </a:rPr>
              <a:t>http://www.ietf.org/rfc.html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1EA8A233-BAEC-4176-A6F4-0EDF6941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30550"/>
            <a:ext cx="89757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A0FC406F-CB98-4195-81D8-14F4884967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2.</a:t>
            </a:r>
            <a:r>
              <a:rPr lang="en-US" altLang="zh-CN"/>
              <a:t> </a:t>
            </a:r>
            <a:r>
              <a:rPr lang="en-US" altLang="zh-CN">
                <a:latin typeface="Comic Sans MS" panose="030F0702030302020204" pitchFamily="66" charset="0"/>
              </a:rPr>
              <a:t>Materials</a:t>
            </a:r>
            <a:endParaRPr lang="zh-CN" altLang="en-US"/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E87346BB-1431-446E-A92F-770B53DC57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latin typeface="Comic Sans MS" panose="030F0702030302020204" pitchFamily="66" charset="0"/>
              </a:rPr>
              <a:t>Protocol analysis tools</a:t>
            </a:r>
            <a:endParaRPr lang="zh-CN" altLang="en-US" sz="2800" b="1">
              <a:latin typeface="Comic Sans MS" panose="030F0702030302020204" pitchFamily="66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>
                <a:latin typeface="Comic Sans MS" panose="030F0702030302020204" pitchFamily="66" charset="0"/>
              </a:rPr>
              <a:t>    http://www.wireshark.org/</a:t>
            </a:r>
          </a:p>
        </p:txBody>
      </p:sp>
      <p:pic>
        <p:nvPicPr>
          <p:cNvPr id="2053" name="Picture 4">
            <a:extLst>
              <a:ext uri="{FF2B5EF4-FFF2-40B4-BE49-F238E27FC236}">
                <a16:creationId xmlns:a16="http://schemas.microsoft.com/office/drawing/2014/main" id="{8B676902-98B5-450A-90F2-90065F8A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24200"/>
            <a:ext cx="1219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>
            <a:extLst>
              <a:ext uri="{FF2B5EF4-FFF2-40B4-BE49-F238E27FC236}">
                <a16:creationId xmlns:a16="http://schemas.microsoft.com/office/drawing/2014/main" id="{980BB040-D2EA-4822-B78E-E59BACBF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1988"/>
            <a:ext cx="1143000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6">
            <a:extLst>
              <a:ext uri="{FF2B5EF4-FFF2-40B4-BE49-F238E27FC236}">
                <a16:creationId xmlns:a16="http://schemas.microsoft.com/office/drawing/2014/main" id="{176C5EEE-DB26-4C27-ACC5-81B88A04EA18}"/>
              </a:ext>
            </a:extLst>
          </p:cNvPr>
          <p:cNvGraphicFramePr>
            <a:graphicFrameLocks/>
          </p:cNvGraphicFramePr>
          <p:nvPr/>
        </p:nvGraphicFramePr>
        <p:xfrm>
          <a:off x="4268788" y="2820988"/>
          <a:ext cx="4265612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r:id="rId6" imgW="3779957" imgH="3048437" progId="Paint.Picture">
                  <p:embed/>
                </p:oleObj>
              </mc:Choice>
              <mc:Fallback>
                <p:oleObj r:id="rId6" imgW="3779957" imgH="3048437" progId="Paint.Picture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788" y="2820988"/>
                        <a:ext cx="4265612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2609C45-F9A6-43BA-98D1-C0B57DC6F4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800" dirty="0">
                <a:latin typeface="Comic Sans MS" panose="030F0702030302020204" pitchFamily="66" charset="0"/>
              </a:rPr>
              <a:t>Course Introduction 201</a:t>
            </a:r>
            <a:r>
              <a:rPr lang="en-US" altLang="zh-CN" sz="4800" dirty="0">
                <a:latin typeface="Comic Sans MS" panose="030F0702030302020204" pitchFamily="66" charset="0"/>
              </a:rPr>
              <a:t>9</a:t>
            </a:r>
            <a:endParaRPr lang="zh-CN" altLang="en-US" sz="4800" dirty="0">
              <a:latin typeface="Comic Sans MS" panose="030F0702030302020204" pitchFamily="66" charset="0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DDBB7E1-8442-4199-A043-4C6A1E33E04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00200"/>
            <a:ext cx="79248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>
                <a:latin typeface="Comic Sans MS" panose="030F0702030302020204" pitchFamily="66" charset="0"/>
              </a:rPr>
              <a:t>Contents</a:t>
            </a:r>
            <a:endParaRPr lang="zh-CN" altLang="en-US">
              <a:latin typeface="Comic Sans MS" panose="030F0702030302020204" pitchFamily="66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>
                <a:latin typeface="Comic Sans MS" panose="030F0702030302020204" pitchFamily="66" charset="0"/>
              </a:rPr>
              <a:t>Materials</a:t>
            </a:r>
            <a:endParaRPr lang="zh-CN" altLang="en-US">
              <a:latin typeface="Comic Sans MS" panose="030F0702030302020204" pitchFamily="66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>
                <a:latin typeface="Comic Sans MS" panose="030F0702030302020204" pitchFamily="66" charset="0"/>
              </a:rPr>
              <a:t>Courses</a:t>
            </a:r>
            <a:endParaRPr lang="zh-CN" altLang="en-US">
              <a:latin typeface="Comic Sans MS" panose="030F0702030302020204" pitchFamily="66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>
                <a:latin typeface="Comic Sans MS" panose="030F0702030302020204" pitchFamily="66" charset="0"/>
              </a:rPr>
              <a:t>About us</a:t>
            </a:r>
            <a:endParaRPr lang="zh-CN" altLang="en-US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3575101-812C-447A-A2BB-B69B0B0F21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2.</a:t>
            </a:r>
            <a:r>
              <a:rPr lang="en-US" altLang="zh-CN"/>
              <a:t> </a:t>
            </a:r>
            <a:r>
              <a:rPr lang="en-US" altLang="zh-CN">
                <a:latin typeface="Comic Sans MS" panose="030F0702030302020204" pitchFamily="66" charset="0"/>
              </a:rPr>
              <a:t>Materials</a:t>
            </a:r>
            <a:endParaRPr lang="zh-CN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E022F29-BF77-47E9-B63F-B13BDDF34E6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latin typeface="Comic Sans MS" panose="030F0702030302020204" pitchFamily="66" charset="0"/>
              </a:rPr>
              <a:t>Codes analysis        4.4BSD</a:t>
            </a:r>
            <a:endParaRPr lang="zh-CN" altLang="en-US" sz="2800" b="1">
              <a:latin typeface="Comic Sans MS" panose="030F0702030302020204" pitchFamily="66" charset="0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408FC62-CCC8-4C58-AF9F-5ED6B5E7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057400"/>
            <a:ext cx="775176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553385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41AECC7-2CBD-4035-8A62-BBA108736931}"/>
              </a:ext>
            </a:extLst>
          </p:cNvPr>
          <p:cNvSpPr txBox="1">
            <a:spLocks noChangeArrowheads="1"/>
          </p:cNvSpPr>
          <p:nvPr/>
        </p:nvSpPr>
        <p:spPr>
          <a:xfrm>
            <a:off x="609704" y="1447800"/>
            <a:ext cx="7499350" cy="4800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Tx/>
            </a:pPr>
            <a:endParaRPr lang="en-US" kern="0" dirty="0">
              <a:ea typeface="ＭＳ Ｐゴシック" pitchFamily="-48" charset="-128"/>
            </a:endParaRPr>
          </a:p>
          <a:p>
            <a:pPr eaLnBrk="1" hangingPunct="1">
              <a:buFontTx/>
            </a:pPr>
            <a:r>
              <a:rPr 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It is not the end of the world, it is the end of the beginning</a:t>
            </a:r>
          </a:p>
          <a:p>
            <a:pPr eaLnBrk="1" hangingPunct="1">
              <a:buFontTx/>
            </a:pPr>
            <a:endParaRPr 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1" hangingPunct="1">
              <a:buFontTx/>
            </a:pPr>
            <a:r>
              <a:rPr 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Many new fronts for technology innovation!!!</a:t>
            </a:r>
          </a:p>
        </p:txBody>
      </p:sp>
    </p:spTree>
    <p:extLst>
      <p:ext uri="{BB962C8B-B14F-4D97-AF65-F5344CB8AC3E}">
        <p14:creationId xmlns:p14="http://schemas.microsoft.com/office/powerpoint/2010/main" val="1613899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-722299" y="1208206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Indirection via “Proxy”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z="3000">
              <a:ea typeface="ＭＳ Ｐゴシック" pitchFamily="-48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3000">
              <a:ea typeface="ＭＳ Ｐゴシック" pitchFamily="-48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3000">
              <a:ea typeface="ＭＳ Ｐゴシック" pitchFamily="-48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3000">
              <a:ea typeface="ＭＳ Ｐゴシック" pitchFamily="-48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3000">
                <a:ea typeface="ＭＳ Ｐゴシック" pitchFamily="-48" charset="-128"/>
              </a:rPr>
              <a:t>Proxy bridges the server and the client</a:t>
            </a:r>
          </a:p>
          <a:p>
            <a:pPr eaLnBrk="1" hangingPunct="1">
              <a:lnSpc>
                <a:spcPct val="90000"/>
              </a:lnSpc>
            </a:pPr>
            <a:r>
              <a:rPr lang="en-US" sz="3000">
                <a:ea typeface="ＭＳ Ｐゴシック" pitchFamily="-48" charset="-128"/>
              </a:rPr>
              <a:t>Move complexity away from both server and client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>
                <a:ea typeface="ＭＳ Ｐゴシック" pitchFamily="-48" charset="-128"/>
              </a:rPr>
              <a:t>Generalized end-to-end argument: “edge” rather than “end” systems</a:t>
            </a:r>
          </a:p>
          <a:p>
            <a:pPr eaLnBrk="1" hangingPunct="1">
              <a:lnSpc>
                <a:spcPct val="90000"/>
              </a:lnSpc>
            </a:pPr>
            <a:r>
              <a:rPr lang="en-US" sz="3000">
                <a:ea typeface="ＭＳ Ｐゴシック" pitchFamily="-48" charset="-128"/>
              </a:rPr>
              <a:t>Little changes at server &amp; client</a:t>
            </a: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02501" y="2216178"/>
            <a:ext cx="106997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6" descr="white_dell_serve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9301" y="2259040"/>
            <a:ext cx="1196975" cy="938213"/>
          </a:xfrm>
          <a:prstGeom prst="rect">
            <a:avLst/>
          </a:prstGeom>
          <a:noFill/>
          <a:ln w="88900">
            <a:noFill/>
            <a:miter lim="800000"/>
            <a:headEnd/>
            <a:tailEnd/>
          </a:ln>
        </p:spPr>
      </p:pic>
      <p:pic>
        <p:nvPicPr>
          <p:cNvPr id="54279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14" y="2362228"/>
            <a:ext cx="877887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0" name="Line 10"/>
          <p:cNvSpPr>
            <a:spLocks noChangeShapeType="1"/>
          </p:cNvSpPr>
          <p:nvPr/>
        </p:nvSpPr>
        <p:spPr bwMode="auto">
          <a:xfrm flipV="1">
            <a:off x="5602301" y="2727353"/>
            <a:ext cx="1219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en-US" dirty="0">
              <a:latin typeface="Agency FB" pitchFamily="34" charset="0"/>
            </a:endParaRPr>
          </a:p>
        </p:txBody>
      </p:sp>
      <p:sp>
        <p:nvSpPr>
          <p:cNvPr id="54281" name="Line 12"/>
          <p:cNvSpPr>
            <a:spLocks noChangeShapeType="1"/>
          </p:cNvSpPr>
          <p:nvPr/>
        </p:nvSpPr>
        <p:spPr bwMode="auto">
          <a:xfrm flipV="1">
            <a:off x="2173301" y="2727353"/>
            <a:ext cx="12192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en-US" dirty="0">
              <a:latin typeface="Agency FB" pitchFamily="34" charset="0"/>
            </a:endParaRPr>
          </a:p>
        </p:txBody>
      </p:sp>
      <p:sp>
        <p:nvSpPr>
          <p:cNvPr id="54282" name="Text Box 16"/>
          <p:cNvSpPr txBox="1">
            <a:spLocks noChangeArrowheads="1"/>
          </p:cNvSpPr>
          <p:nvPr/>
        </p:nvSpPr>
        <p:spPr bwMode="auto">
          <a:xfrm>
            <a:off x="7251056" y="3257578"/>
            <a:ext cx="628378" cy="39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gency FB" pitchFamily="34" charset="0"/>
              </a:rPr>
              <a:t>client</a:t>
            </a:r>
          </a:p>
        </p:txBody>
      </p:sp>
      <p:sp>
        <p:nvSpPr>
          <p:cNvPr id="54283" name="Text Box 17"/>
          <p:cNvSpPr txBox="1">
            <a:spLocks noChangeArrowheads="1"/>
          </p:cNvSpPr>
          <p:nvPr/>
        </p:nvSpPr>
        <p:spPr bwMode="auto">
          <a:xfrm>
            <a:off x="4222860" y="3254403"/>
            <a:ext cx="636394" cy="39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gency FB" pitchFamily="34" charset="0"/>
              </a:rPr>
              <a:t>proxy</a:t>
            </a:r>
          </a:p>
        </p:txBody>
      </p:sp>
      <p:sp>
        <p:nvSpPr>
          <p:cNvPr id="54284" name="Text Box 18"/>
          <p:cNvSpPr txBox="1">
            <a:spLocks noChangeArrowheads="1"/>
          </p:cNvSpPr>
          <p:nvPr/>
        </p:nvSpPr>
        <p:spPr bwMode="auto">
          <a:xfrm>
            <a:off x="882327" y="3254403"/>
            <a:ext cx="726161" cy="39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gency FB" pitchFamily="34" charset="0"/>
              </a:rPr>
              <a:t>server</a:t>
            </a:r>
          </a:p>
        </p:txBody>
      </p:sp>
      <p:sp>
        <p:nvSpPr>
          <p:cNvPr id="542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67EEC9A-DD46-4F69-8B9A-467FA016D11A}" type="slidenum">
              <a:rPr lang="en-US" smtClean="0">
                <a:ea typeface="ＭＳ Ｐゴシック" pitchFamily="-48" charset="-128"/>
              </a:rPr>
              <a:pPr/>
              <a:t>22</a:t>
            </a:fld>
            <a:endParaRPr lang="en-US" dirty="0">
              <a:ea typeface="ＭＳ Ｐゴシック" pitchFamily="-48" charset="-128"/>
            </a:endParaRPr>
          </a:p>
        </p:txBody>
      </p:sp>
      <p:sp>
        <p:nvSpPr>
          <p:cNvPr id="542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dirty="0">
                <a:ea typeface="ＭＳ Ｐゴシック" pitchFamily="-48" charset="-128"/>
              </a:rPr>
              <a:t>S. LU (UCLA)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03A82E-1216-4D44-9BB7-BA21FB7E7137}"/>
              </a:ext>
            </a:extLst>
          </p:cNvPr>
          <p:cNvSpPr/>
          <p:nvPr/>
        </p:nvSpPr>
        <p:spPr>
          <a:xfrm>
            <a:off x="1553385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553385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09035E-D29D-4FD9-886C-0233CEA9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98" y="1447852"/>
            <a:ext cx="6476830" cy="48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553385" y="452258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1C1977-33FC-468C-8AE2-2601C1CCF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94" y="1447852"/>
            <a:ext cx="6738484" cy="48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2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600278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3258E1-B14D-4282-8AFB-2BCD8885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61" y="1447852"/>
            <a:ext cx="6676547" cy="49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80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600278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043D08-DD59-4132-96CB-ED6866B7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96" y="1524050"/>
            <a:ext cx="6781622" cy="48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26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600278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83C52-03E7-4C8A-8279-FB7B3A686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32"/>
            <a:ext cx="4432141" cy="31241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4F38A0-51EB-4862-A64C-6170EC52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63" y="2209832"/>
            <a:ext cx="4783685" cy="30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0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600278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91D903-93D4-4E44-84DB-D0E76FFF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96" y="1524050"/>
            <a:ext cx="7124515" cy="45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524080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331036-AF8F-4342-AD48-E0FFF2FF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88" y="1447852"/>
            <a:ext cx="6553028" cy="480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8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5DC15A1-7982-45D8-9036-9EE89E1295B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Comic Sans MS" panose="030F0702030302020204" pitchFamily="66" charset="0"/>
              </a:rPr>
              <a:t>1</a:t>
            </a:r>
            <a:r>
              <a:rPr lang="en-US" altLang="zh-CN">
                <a:latin typeface="Comic Sans MS" panose="030F0702030302020204" pitchFamily="66" charset="0"/>
              </a:rPr>
              <a:t>. Contents</a:t>
            </a:r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CC8533C-32FD-40D7-93BB-727FE76395F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>
                <a:latin typeface="Comic Sans MS" panose="030F0702030302020204" pitchFamily="66" charset="0"/>
              </a:rPr>
              <a:t>Computers </a:t>
            </a:r>
            <a:r>
              <a:rPr lang="zh-CN" altLang="en-US">
                <a:latin typeface="Comic Sans MS" panose="030F0702030302020204" pitchFamily="66" charset="0"/>
              </a:rPr>
              <a:t> </a:t>
            </a:r>
            <a:r>
              <a:rPr lang="en-US" altLang="zh-CN">
                <a:latin typeface="Comic Sans MS" panose="030F0702030302020204" pitchFamily="66" charset="0"/>
              </a:rPr>
              <a:t>and</a:t>
            </a:r>
            <a:r>
              <a:rPr lang="zh-CN" altLang="en-US">
                <a:latin typeface="Comic Sans MS" panose="030F0702030302020204" pitchFamily="66" charset="0"/>
              </a:rPr>
              <a:t>   </a:t>
            </a:r>
            <a:r>
              <a:rPr lang="en-US" altLang="zh-CN">
                <a:latin typeface="Comic Sans MS" panose="030F0702030302020204" pitchFamily="66" charset="0"/>
              </a:rPr>
              <a:t>networks</a:t>
            </a:r>
            <a:r>
              <a:rPr lang="zh-CN" altLang="en-US">
                <a:latin typeface="Comic Sans MS" panose="030F0702030302020204" pitchFamily="66" charset="0"/>
              </a:rPr>
              <a:t> </a:t>
            </a:r>
          </a:p>
          <a:p>
            <a:pPr eaLnBrk="1" hangingPunct="1"/>
            <a:endParaRPr lang="zh-CN" alt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57561C8-E6B7-43E7-B2E3-C957ACC0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11438"/>
            <a:ext cx="4191000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01300000013002120667450932138_s">
            <a:extLst>
              <a:ext uri="{FF2B5EF4-FFF2-40B4-BE49-F238E27FC236}">
                <a16:creationId xmlns:a16="http://schemas.microsoft.com/office/drawing/2014/main" id="{1ADF9F62-2AE3-4EE2-8DFE-BB69DCF25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38400"/>
            <a:ext cx="358140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600278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0F6191-7DA0-4B60-80A9-87694840A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3" y="1447852"/>
            <a:ext cx="8381780" cy="5659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5E1B2A-6819-4F7B-AB98-B6E1DD0E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78" y="2013775"/>
            <a:ext cx="5181464" cy="39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04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600278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0F6191-7DA0-4B60-80A9-87694840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3" y="1447852"/>
            <a:ext cx="8381780" cy="5659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F007FA-8A6B-4701-A9C2-521105C20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6219"/>
            <a:ext cx="4939618" cy="3200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ADB5B9-831C-4D6D-B618-BC0183B6D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418" y="2466219"/>
            <a:ext cx="4089604" cy="355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04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600278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</p:spTree>
    <p:extLst>
      <p:ext uri="{BB962C8B-B14F-4D97-AF65-F5344CB8AC3E}">
        <p14:creationId xmlns:p14="http://schemas.microsoft.com/office/powerpoint/2010/main" val="3481511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endParaRPr lang="en-US" sz="4400">
              <a:latin typeface="Tahoma" pitchFamily="-48" charset="0"/>
            </a:endParaRPr>
          </a:p>
        </p:txBody>
      </p:sp>
      <p:grpSp>
        <p:nvGrpSpPr>
          <p:cNvPr id="56323" name="Group 19"/>
          <p:cNvGrpSpPr>
            <a:grpSpLocks/>
          </p:cNvGrpSpPr>
          <p:nvPr/>
        </p:nvGrpSpPr>
        <p:grpSpPr bwMode="auto">
          <a:xfrm>
            <a:off x="685902" y="1417638"/>
            <a:ext cx="7394479" cy="4864061"/>
            <a:chOff x="76200" y="1295400"/>
            <a:chExt cx="8809447" cy="5605226"/>
          </a:xfrm>
        </p:grpSpPr>
        <p:sp>
          <p:nvSpPr>
            <p:cNvPr id="56327" name="Text Box 3"/>
            <p:cNvSpPr txBox="1">
              <a:spLocks noChangeArrowheads="1"/>
            </p:cNvSpPr>
            <p:nvPr/>
          </p:nvSpPr>
          <p:spPr bwMode="auto">
            <a:xfrm>
              <a:off x="2438400" y="3352800"/>
              <a:ext cx="3733800" cy="508126"/>
            </a:xfrm>
            <a:prstGeom prst="rect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sz="2400" dirty="0">
                  <a:latin typeface="Agency FB" pitchFamily="34" charset="0"/>
                  <a:ea typeface="新細明體" pitchFamily="-48" charset="-120"/>
                </a:rPr>
                <a:t>Transport Layer</a:t>
              </a:r>
            </a:p>
          </p:txBody>
        </p:sp>
        <p:sp>
          <p:nvSpPr>
            <p:cNvPr id="56328" name="Text Box 4"/>
            <p:cNvSpPr txBox="1">
              <a:spLocks noChangeArrowheads="1"/>
            </p:cNvSpPr>
            <p:nvPr/>
          </p:nvSpPr>
          <p:spPr bwMode="auto">
            <a:xfrm>
              <a:off x="2438400" y="3841750"/>
              <a:ext cx="3733800" cy="508126"/>
            </a:xfrm>
            <a:prstGeom prst="rect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sz="2400" dirty="0">
                  <a:latin typeface="Agency FB" pitchFamily="34" charset="0"/>
                  <a:ea typeface="新細明體" pitchFamily="-48" charset="-120"/>
                </a:rPr>
                <a:t>Network Layer</a:t>
              </a:r>
            </a:p>
          </p:txBody>
        </p:sp>
        <p:sp>
          <p:nvSpPr>
            <p:cNvPr id="56329" name="Text Box 5"/>
            <p:cNvSpPr txBox="1">
              <a:spLocks noChangeArrowheads="1"/>
            </p:cNvSpPr>
            <p:nvPr/>
          </p:nvSpPr>
          <p:spPr bwMode="auto">
            <a:xfrm>
              <a:off x="2438400" y="4343400"/>
              <a:ext cx="3733800" cy="508126"/>
            </a:xfrm>
            <a:prstGeom prst="rect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sz="2400" dirty="0">
                  <a:latin typeface="Agency FB" pitchFamily="34" charset="0"/>
                  <a:ea typeface="新細明體" pitchFamily="-48" charset="-120"/>
                </a:rPr>
                <a:t>Link Layer</a:t>
              </a:r>
            </a:p>
          </p:txBody>
        </p:sp>
        <p:sp>
          <p:nvSpPr>
            <p:cNvPr id="56330" name="AutoShape 6"/>
            <p:cNvSpPr>
              <a:spLocks noChangeArrowheads="1"/>
            </p:cNvSpPr>
            <p:nvPr/>
          </p:nvSpPr>
          <p:spPr bwMode="auto">
            <a:xfrm>
              <a:off x="4114800" y="2514600"/>
              <a:ext cx="533400" cy="671513"/>
            </a:xfrm>
            <a:prstGeom prst="downArrow">
              <a:avLst>
                <a:gd name="adj1" fmla="val 50000"/>
                <a:gd name="adj2" fmla="val 3147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gency FB" pitchFamily="34" charset="0"/>
              </a:endParaRPr>
            </a:p>
          </p:txBody>
        </p:sp>
        <p:sp>
          <p:nvSpPr>
            <p:cNvPr id="56331" name="AutoShape 7"/>
            <p:cNvSpPr>
              <a:spLocks noChangeArrowheads="1"/>
            </p:cNvSpPr>
            <p:nvPr/>
          </p:nvSpPr>
          <p:spPr bwMode="auto">
            <a:xfrm>
              <a:off x="4114800" y="5029200"/>
              <a:ext cx="457200" cy="609600"/>
            </a:xfrm>
            <a:prstGeom prst="upArrow">
              <a:avLst>
                <a:gd name="adj1" fmla="val 50000"/>
                <a:gd name="adj2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gency FB" pitchFamily="34" charset="0"/>
              </a:endParaRPr>
            </a:p>
          </p:txBody>
        </p:sp>
        <p:sp>
          <p:nvSpPr>
            <p:cNvPr id="56332" name="Text Box 8"/>
            <p:cNvSpPr txBox="1">
              <a:spLocks noChangeArrowheads="1"/>
            </p:cNvSpPr>
            <p:nvPr/>
          </p:nvSpPr>
          <p:spPr bwMode="auto">
            <a:xfrm>
              <a:off x="2573736" y="1295400"/>
              <a:ext cx="3912392" cy="1185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sz="3200" b="1" u="sng" dirty="0">
                  <a:latin typeface="Agency FB" pitchFamily="34" charset="0"/>
                  <a:ea typeface="新細明體" pitchFamily="-48" charset="-120"/>
                </a:rPr>
                <a:t>New Applications, </a:t>
              </a:r>
            </a:p>
            <a:p>
              <a:pPr eaLnBrk="1" hangingPunct="1"/>
              <a:r>
                <a:rPr kumimoji="1" lang="en-US" sz="3200" b="1" u="sng" dirty="0">
                  <a:latin typeface="Agency FB" pitchFamily="34" charset="0"/>
                  <a:ea typeface="新細明體" pitchFamily="-48" charset="-120"/>
                </a:rPr>
                <a:t>Services, Requirements</a:t>
              </a:r>
              <a:endParaRPr kumimoji="1" lang="en-US" sz="1800" dirty="0">
                <a:latin typeface="Agency FB" pitchFamily="34" charset="0"/>
                <a:ea typeface="新細明體" pitchFamily="-48" charset="-120"/>
              </a:endParaRPr>
            </a:p>
          </p:txBody>
        </p:sp>
        <p:sp>
          <p:nvSpPr>
            <p:cNvPr id="56333" name="Text Box 9"/>
            <p:cNvSpPr txBox="1">
              <a:spLocks noChangeArrowheads="1"/>
            </p:cNvSpPr>
            <p:nvPr/>
          </p:nvSpPr>
          <p:spPr bwMode="auto">
            <a:xfrm>
              <a:off x="2166864" y="5715000"/>
              <a:ext cx="4594373" cy="1185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sz="3200" b="1" u="sng" dirty="0">
                  <a:latin typeface="Agency FB" pitchFamily="34" charset="0"/>
                  <a:ea typeface="新細明體" pitchFamily="-48" charset="-120"/>
                </a:rPr>
                <a:t>New Wireless </a:t>
              </a:r>
            </a:p>
            <a:p>
              <a:pPr eaLnBrk="1" hangingPunct="1"/>
              <a:r>
                <a:rPr kumimoji="1" lang="en-US" sz="3200" b="1" u="sng" dirty="0">
                  <a:latin typeface="Agency FB" pitchFamily="34" charset="0"/>
                  <a:ea typeface="新細明體" pitchFamily="-48" charset="-120"/>
                </a:rPr>
                <a:t>Communications Technology</a:t>
              </a:r>
              <a:endParaRPr kumimoji="1" lang="en-US" sz="1800" dirty="0">
                <a:latin typeface="Agency FB" pitchFamily="34" charset="0"/>
                <a:ea typeface="新細明體" pitchFamily="-48" charset="-120"/>
              </a:endParaRPr>
            </a:p>
          </p:txBody>
        </p:sp>
        <p:sp>
          <p:nvSpPr>
            <p:cNvPr id="56334" name="AutoShape 10"/>
            <p:cNvSpPr>
              <a:spLocks noChangeArrowheads="1"/>
            </p:cNvSpPr>
            <p:nvPr/>
          </p:nvSpPr>
          <p:spPr bwMode="auto">
            <a:xfrm>
              <a:off x="1143000" y="1843088"/>
              <a:ext cx="304800" cy="2805112"/>
            </a:xfrm>
            <a:prstGeom prst="downArrow">
              <a:avLst>
                <a:gd name="adj1" fmla="val 50000"/>
                <a:gd name="adj2" fmla="val 2300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gency FB" pitchFamily="34" charset="0"/>
              </a:endParaRPr>
            </a:p>
          </p:txBody>
        </p:sp>
        <p:sp>
          <p:nvSpPr>
            <p:cNvPr id="56335" name="AutoShape 11"/>
            <p:cNvSpPr>
              <a:spLocks noChangeArrowheads="1"/>
            </p:cNvSpPr>
            <p:nvPr/>
          </p:nvSpPr>
          <p:spPr bwMode="auto">
            <a:xfrm>
              <a:off x="7315200" y="1843088"/>
              <a:ext cx="304800" cy="2881312"/>
            </a:xfrm>
            <a:prstGeom prst="upArrow">
              <a:avLst>
                <a:gd name="adj1" fmla="val 50000"/>
                <a:gd name="adj2" fmla="val 23632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gency FB" pitchFamily="34" charset="0"/>
              </a:endParaRPr>
            </a:p>
          </p:txBody>
        </p:sp>
        <p:sp>
          <p:nvSpPr>
            <p:cNvPr id="56336" name="Text Box 12"/>
            <p:cNvSpPr txBox="1">
              <a:spLocks noChangeArrowheads="1"/>
            </p:cNvSpPr>
            <p:nvPr/>
          </p:nvSpPr>
          <p:spPr bwMode="auto">
            <a:xfrm>
              <a:off x="288925" y="1600200"/>
              <a:ext cx="643163" cy="575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sz="2800" dirty="0">
                  <a:latin typeface="Agency FB" pitchFamily="34" charset="0"/>
                  <a:ea typeface="新細明體" pitchFamily="-48" charset="-120"/>
                </a:rPr>
                <a:t>Top</a:t>
              </a:r>
            </a:p>
          </p:txBody>
        </p:sp>
        <p:sp>
          <p:nvSpPr>
            <p:cNvPr id="56337" name="Text Box 13"/>
            <p:cNvSpPr txBox="1">
              <a:spLocks noChangeArrowheads="1"/>
            </p:cNvSpPr>
            <p:nvPr/>
          </p:nvSpPr>
          <p:spPr bwMode="auto">
            <a:xfrm>
              <a:off x="76200" y="4205288"/>
              <a:ext cx="881766" cy="575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sz="2800" dirty="0">
                  <a:latin typeface="Agency FB" pitchFamily="34" charset="0"/>
                  <a:ea typeface="新細明體" pitchFamily="-48" charset="-120"/>
                </a:rPr>
                <a:t>Down</a:t>
              </a:r>
            </a:p>
          </p:txBody>
        </p:sp>
        <p:sp>
          <p:nvSpPr>
            <p:cNvPr id="56338" name="Text Box 14"/>
            <p:cNvSpPr txBox="1">
              <a:spLocks noChangeArrowheads="1"/>
            </p:cNvSpPr>
            <p:nvPr/>
          </p:nvSpPr>
          <p:spPr bwMode="auto">
            <a:xfrm>
              <a:off x="7772400" y="4343401"/>
              <a:ext cx="1113247" cy="575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sz="2800" dirty="0">
                  <a:latin typeface="Agency FB" pitchFamily="34" charset="0"/>
                  <a:ea typeface="新細明體" pitchFamily="-48" charset="-120"/>
                </a:rPr>
                <a:t>Bottom</a:t>
              </a:r>
            </a:p>
          </p:txBody>
        </p:sp>
        <p:sp>
          <p:nvSpPr>
            <p:cNvPr id="56339" name="Text Box 15"/>
            <p:cNvSpPr txBox="1">
              <a:spLocks noChangeArrowheads="1"/>
            </p:cNvSpPr>
            <p:nvPr/>
          </p:nvSpPr>
          <p:spPr bwMode="auto">
            <a:xfrm>
              <a:off x="8137525" y="1674813"/>
              <a:ext cx="529202" cy="575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sz="2800" dirty="0">
                  <a:latin typeface="Agency FB" pitchFamily="34" charset="0"/>
                  <a:ea typeface="新細明體" pitchFamily="-48" charset="-120"/>
                </a:rPr>
                <a:t>Up</a:t>
              </a: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709915" y="661137"/>
            <a:ext cx="749935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90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Drivers for Wireless Research</a:t>
            </a:r>
            <a:br>
              <a:rPr lang="en-US" sz="390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</a:br>
            <a:endParaRPr lang="en-US" sz="3900" dirty="0"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6325" name="Slide Number Placeholder 2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989297C-C07B-4346-B8AF-D4C98EA06CA1}" type="slidenum">
              <a:rPr lang="en-US" smtClean="0">
                <a:ea typeface="ＭＳ Ｐゴシック" pitchFamily="-48" charset="-128"/>
              </a:rPr>
              <a:pPr/>
              <a:t>33</a:t>
            </a:fld>
            <a:endParaRPr lang="en-US" dirty="0">
              <a:ea typeface="ＭＳ Ｐゴシック" pitchFamily="-48" charset="-128"/>
            </a:endParaRPr>
          </a:p>
        </p:txBody>
      </p:sp>
      <p:sp>
        <p:nvSpPr>
          <p:cNvPr id="56326" name="Footer Placeholder 2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dirty="0">
                <a:ea typeface="ＭＳ Ｐゴシック" pitchFamily="-48" charset="-128"/>
              </a:rPr>
              <a:t>S. LU (UCLA)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endParaRPr lang="en-US" sz="4400">
              <a:latin typeface="Tahoma" pitchFamily="-48" charset="0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-2506663" y="1184275"/>
            <a:ext cx="82296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Tahoma" pitchFamily="-48" charset="0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960324" y="5850912"/>
            <a:ext cx="55675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en-US" sz="2800" b="1" i="1" u="sng" dirty="0">
                <a:latin typeface="Agency FB" pitchFamily="34" charset="0"/>
                <a:ea typeface="新細明體" pitchFamily="-48" charset="-120"/>
              </a:rPr>
              <a:t>Challenge</a:t>
            </a:r>
            <a:r>
              <a:rPr kumimoji="1" lang="en-US" sz="2800" u="sng" dirty="0">
                <a:latin typeface="Agency FB" pitchFamily="34" charset="0"/>
                <a:ea typeface="新細明體" pitchFamily="-48" charset="-120"/>
              </a:rPr>
              <a:t>: How to support such new demands?</a:t>
            </a:r>
            <a:endParaRPr kumimoji="1" lang="en-US" sz="2800" dirty="0">
              <a:latin typeface="Agency FB" pitchFamily="34" charset="0"/>
              <a:ea typeface="新細明體" pitchFamily="-48" charset="-12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040744"/>
            <a:ext cx="8229600" cy="37689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90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Top Down Driver: User Demand</a:t>
            </a:r>
            <a:br>
              <a:rPr lang="en-US" sz="390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</a:br>
            <a:endParaRPr lang="en-US" sz="3900" dirty="0"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61446" name="Content Placeholder 5"/>
          <p:cNvSpPr>
            <a:spLocks noGrp="1"/>
          </p:cNvSpPr>
          <p:nvPr>
            <p:ph idx="1"/>
          </p:nvPr>
        </p:nvSpPr>
        <p:spPr>
          <a:xfrm>
            <a:off x="457200" y="1485900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000" dirty="0">
                <a:ea typeface="ＭＳ Ｐゴシック" pitchFamily="-48" charset="-128"/>
              </a:rPr>
              <a:t>Many of them:</a:t>
            </a:r>
          </a:p>
          <a:p>
            <a:pPr eaLnBrk="1" hangingPunct="1">
              <a:lnSpc>
                <a:spcPct val="80000"/>
              </a:lnSpc>
            </a:pPr>
            <a:r>
              <a:rPr lang="en-US" sz="3000" dirty="0">
                <a:ea typeface="ＭＳ Ｐゴシック" pitchFamily="-48" charset="-128"/>
              </a:rPr>
              <a:t>New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>
                <a:ea typeface="ＭＳ Ｐゴシック" pitchFamily="-48" charset="-128"/>
              </a:rPr>
              <a:t>MMS, P2P image/video sharing, IP TV streaming, …</a:t>
            </a:r>
          </a:p>
          <a:p>
            <a:pPr eaLnBrk="1" hangingPunct="1">
              <a:lnSpc>
                <a:spcPct val="80000"/>
              </a:lnSpc>
            </a:pPr>
            <a:r>
              <a:rPr lang="en-US" sz="3000" dirty="0">
                <a:ea typeface="ＭＳ Ｐゴシック" pitchFamily="-48" charset="-128"/>
              </a:rPr>
              <a:t>New requirements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>
                <a:ea typeface="ＭＳ Ｐゴシック" pitchFamily="-48" charset="-128"/>
              </a:rPr>
              <a:t>Security, privacy, robustness/dependability, distributed management</a:t>
            </a:r>
          </a:p>
          <a:p>
            <a:pPr eaLnBrk="1" hangingPunct="1">
              <a:lnSpc>
                <a:spcPct val="80000"/>
              </a:lnSpc>
            </a:pPr>
            <a:r>
              <a:rPr lang="en-US" sz="3000" dirty="0">
                <a:ea typeface="ＭＳ Ｐゴシック" pitchFamily="-48" charset="-128"/>
              </a:rPr>
              <a:t>New services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>
                <a:ea typeface="ＭＳ Ｐゴシック" pitchFamily="-48" charset="-128"/>
              </a:rPr>
              <a:t>Location-based service, Personalized service, …</a:t>
            </a:r>
          </a:p>
          <a:p>
            <a:pPr eaLnBrk="1" hangingPunct="1">
              <a:lnSpc>
                <a:spcPct val="80000"/>
              </a:lnSpc>
            </a:pPr>
            <a:r>
              <a:rPr lang="en-US" sz="3000" dirty="0">
                <a:ea typeface="ＭＳ Ｐゴシック" pitchFamily="-48" charset="-128"/>
              </a:rPr>
              <a:t>New trends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>
                <a:ea typeface="ＭＳ Ｐゴシック" pitchFamily="-48" charset="-128"/>
              </a:rPr>
              <a:t>Interoperability of different wireless technologies</a:t>
            </a:r>
          </a:p>
          <a:p>
            <a:pPr eaLnBrk="1" hangingPunct="1">
              <a:lnSpc>
                <a:spcPct val="80000"/>
              </a:lnSpc>
            </a:pPr>
            <a:endParaRPr lang="en-US" sz="3000" dirty="0">
              <a:ea typeface="ＭＳ Ｐゴシック" pitchFamily="-48" charset="-128"/>
            </a:endParaRPr>
          </a:p>
        </p:txBody>
      </p:sp>
      <p:sp>
        <p:nvSpPr>
          <p:cNvPr id="61447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B81343-A055-4CCB-8287-48066F33A646}" type="slidenum">
              <a:rPr lang="en-US" smtClean="0">
                <a:ea typeface="ＭＳ Ｐゴシック" pitchFamily="-48" charset="-128"/>
              </a:rPr>
              <a:pPr/>
              <a:t>34</a:t>
            </a:fld>
            <a:endParaRPr lang="en-US" dirty="0">
              <a:ea typeface="ＭＳ Ｐゴシック" pitchFamily="-48" charset="-128"/>
            </a:endParaRPr>
          </a:p>
        </p:txBody>
      </p:sp>
      <p:sp>
        <p:nvSpPr>
          <p:cNvPr id="61448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dirty="0">
                <a:ea typeface="ＭＳ Ｐゴシック" pitchFamily="-48" charset="-128"/>
              </a:rPr>
              <a:t>S. LU (UCLA)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endParaRPr lang="en-US" sz="4400">
              <a:latin typeface="Tahoma" pitchFamily="-48" charset="0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-2506663" y="1184275"/>
            <a:ext cx="82296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Tahoma" pitchFamily="-4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040744"/>
            <a:ext cx="8229600" cy="37689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90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Top Down Driver: User Demand</a:t>
            </a:r>
            <a:br>
              <a:rPr lang="en-US" sz="390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</a:br>
            <a:endParaRPr lang="en-US" sz="3900" dirty="0"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61447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B81343-A055-4CCB-8287-48066F33A646}" type="slidenum">
              <a:rPr lang="en-US" smtClean="0">
                <a:ea typeface="ＭＳ Ｐゴシック" pitchFamily="-48" charset="-128"/>
              </a:rPr>
              <a:pPr/>
              <a:t>35</a:t>
            </a:fld>
            <a:endParaRPr lang="en-US" dirty="0">
              <a:ea typeface="ＭＳ Ｐゴシック" pitchFamily="-48" charset="-128"/>
            </a:endParaRPr>
          </a:p>
        </p:txBody>
      </p:sp>
      <p:sp>
        <p:nvSpPr>
          <p:cNvPr id="61448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dirty="0">
                <a:ea typeface="ＭＳ Ｐゴシック" pitchFamily="-48" charset="-128"/>
              </a:rPr>
              <a:t>S. LU (UCLA)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FF8262C-1F3C-4F84-B5DF-46CF4ACE7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32" y="1435459"/>
            <a:ext cx="8229600" cy="4525963"/>
          </a:xfrm>
        </p:spPr>
        <p:txBody>
          <a:bodyPr/>
          <a:lstStyle/>
          <a:p>
            <a:r>
              <a:rPr lang="zh-CN" altLang="en-US" dirty="0"/>
              <a:t>思贤楼实验实例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879573-3C50-4D10-86E4-55082000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2" y="1966964"/>
            <a:ext cx="8025620" cy="48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02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600278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0EEE66-2186-4249-8AEA-0731DE475B28}"/>
              </a:ext>
            </a:extLst>
          </p:cNvPr>
          <p:cNvSpPr/>
          <p:nvPr/>
        </p:nvSpPr>
        <p:spPr>
          <a:xfrm>
            <a:off x="533506" y="1676446"/>
            <a:ext cx="8457978" cy="1874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25" lvl="0" indent="-282575">
              <a:lnSpc>
                <a:spcPct val="90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 pitchFamily="18" charset="2"/>
              <a:buChar char=""/>
            </a:pPr>
            <a:r>
              <a:rPr lang="en-US" altLang="zh-CN" sz="3000" dirty="0">
                <a:solidFill>
                  <a:prstClr val="black"/>
                </a:solidFill>
                <a:latin typeface="Gill Sans MT"/>
                <a:ea typeface="ＭＳ Ｐゴシック" pitchFamily="-48" charset="-128"/>
              </a:rPr>
              <a:t>Telcom approach: “Smart CORE, Dumb Terminal”</a:t>
            </a:r>
          </a:p>
          <a:p>
            <a:pPr marL="639763" lvl="1" indent="-236538">
              <a:lnSpc>
                <a:spcPct val="90000"/>
              </a:lnSpc>
              <a:spcBef>
                <a:spcPts val="550"/>
              </a:spcBef>
              <a:buClr>
                <a:srgbClr val="3891A7"/>
              </a:buClr>
              <a:buFont typeface="Verdana" pitchFamily="34" charset="0"/>
              <a:buChar char="◦"/>
            </a:pPr>
            <a:r>
              <a:rPr lang="en-US" altLang="zh-CN" sz="2600" dirty="0">
                <a:solidFill>
                  <a:prstClr val="black"/>
                </a:solidFill>
                <a:latin typeface="Gill Sans MT"/>
                <a:ea typeface="ＭＳ Ｐゴシック" pitchFamily="-48" charset="-128"/>
              </a:rPr>
              <a:t>The core ensures correctness (e.g., reliability)</a:t>
            </a:r>
          </a:p>
          <a:p>
            <a:pPr marL="639763" lvl="1" indent="-236538">
              <a:lnSpc>
                <a:spcPct val="90000"/>
              </a:lnSpc>
              <a:spcBef>
                <a:spcPts val="550"/>
              </a:spcBef>
              <a:buClr>
                <a:srgbClr val="3891A7"/>
              </a:buClr>
              <a:buFont typeface="Verdana" pitchFamily="34" charset="0"/>
              <a:buChar char="◦"/>
            </a:pPr>
            <a:endParaRPr lang="en-US" altLang="zh-CN" sz="2600" dirty="0">
              <a:solidFill>
                <a:prstClr val="black"/>
              </a:solidFill>
              <a:latin typeface="Gill Sans MT"/>
              <a:ea typeface="ＭＳ Ｐゴシック" pitchFamily="-48" charset="-128"/>
            </a:endParaRPr>
          </a:p>
          <a:p>
            <a:pPr marL="365125" lvl="0" indent="-282575">
              <a:lnSpc>
                <a:spcPct val="90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 pitchFamily="18" charset="2"/>
              <a:buChar char=""/>
            </a:pPr>
            <a:r>
              <a:rPr lang="en-US" altLang="zh-CN" sz="3000" dirty="0">
                <a:solidFill>
                  <a:prstClr val="black"/>
                </a:solidFill>
                <a:latin typeface="Gill Sans MT"/>
                <a:ea typeface="ＭＳ Ｐゴシック" pitchFamily="-48" charset="-128"/>
              </a:rPr>
              <a:t>TCP/IP approach: “Smart Terminal, Dumb CORE”</a:t>
            </a:r>
          </a:p>
        </p:txBody>
      </p:sp>
    </p:spTree>
    <p:extLst>
      <p:ext uri="{BB962C8B-B14F-4D97-AF65-F5344CB8AC3E}">
        <p14:creationId xmlns:p14="http://schemas.microsoft.com/office/powerpoint/2010/main" val="3314559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CC9785-1C00-4268-B3D8-BCC97F2F59A2}"/>
              </a:ext>
            </a:extLst>
          </p:cNvPr>
          <p:cNvSpPr/>
          <p:nvPr/>
        </p:nvSpPr>
        <p:spPr>
          <a:xfrm>
            <a:off x="1600278" y="449817"/>
            <a:ext cx="6037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2.</a:t>
            </a:r>
            <a:r>
              <a:rPr lang="en-US" altLang="zh-CN" sz="4400" kern="0" dirty="0">
                <a:solidFill>
                  <a:srgbClr val="000000"/>
                </a:solidFill>
                <a:latin typeface="Arial"/>
                <a:ea typeface="宋体"/>
                <a:cs typeface="+mj-cs"/>
              </a:rPr>
              <a:t> </a:t>
            </a:r>
            <a:r>
              <a:rPr lang="en-US" altLang="zh-CN" sz="4400" dirty="0">
                <a:latin typeface="Comic Sans MS" panose="030F0702030302020204" pitchFamily="66" charset="0"/>
              </a:rPr>
              <a:t>Advanced </a:t>
            </a:r>
            <a:r>
              <a:rPr lang="en-US" altLang="zh-CN" sz="4400" kern="0" dirty="0">
                <a:solidFill>
                  <a:srgbClr val="000000"/>
                </a:solidFill>
                <a:latin typeface="Comic Sans MS" panose="030F0702030302020204" pitchFamily="66" charset="0"/>
                <a:ea typeface="宋体"/>
                <a:cs typeface="+mj-cs"/>
              </a:rPr>
              <a:t>Materials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6C50A-974D-499A-865F-5AAB7836063D}"/>
              </a:ext>
            </a:extLst>
          </p:cNvPr>
          <p:cNvSpPr txBox="1"/>
          <p:nvPr/>
        </p:nvSpPr>
        <p:spPr>
          <a:xfrm>
            <a:off x="381110" y="6545657"/>
            <a:ext cx="480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摘自清华大学毕军 北邮讲座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E92E95-1FBF-425A-BCE9-04226FD56C77}"/>
              </a:ext>
            </a:extLst>
          </p:cNvPr>
          <p:cNvSpPr txBox="1"/>
          <p:nvPr/>
        </p:nvSpPr>
        <p:spPr>
          <a:xfrm>
            <a:off x="1447882" y="3196056"/>
            <a:ext cx="571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……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98867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2BA914D-425A-431D-A351-E2368FA7EB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Comic Sans MS" panose="030F0702030302020204" pitchFamily="66" charset="0"/>
              </a:rPr>
              <a:t>2.</a:t>
            </a:r>
            <a:r>
              <a:rPr lang="en-US" altLang="zh-CN" dirty="0"/>
              <a:t> </a:t>
            </a:r>
            <a:r>
              <a:rPr lang="en-US" altLang="zh-CN" dirty="0">
                <a:latin typeface="Comic Sans MS" panose="030F0702030302020204" pitchFamily="66" charset="0"/>
              </a:rPr>
              <a:t>Advanced Materials</a:t>
            </a:r>
            <a:endParaRPr lang="zh-CN" altLang="en-US" dirty="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0EF5E-279D-47B1-B658-FDD506B478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sz="4000" dirty="0">
                <a:latin typeface="Comic Sans MS" panose="030F0702030302020204" pitchFamily="66" charset="0"/>
              </a:rPr>
              <a:t>Videos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C074F9E6-AE48-413B-8597-C87E1B36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2289175"/>
            <a:ext cx="24368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思科万物互联之智能超市[20140806-1209480]">
            <a:extLst>
              <a:ext uri="{FF2B5EF4-FFF2-40B4-BE49-F238E27FC236}">
                <a16:creationId xmlns:a16="http://schemas.microsoft.com/office/drawing/2014/main" id="{58A8A3D4-94AB-4526-9B03-CD80453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54188"/>
            <a:ext cx="2590800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思科万物互联之智能医疗[20140806-1211320]">
            <a:extLst>
              <a:ext uri="{FF2B5EF4-FFF2-40B4-BE49-F238E27FC236}">
                <a16:creationId xmlns:a16="http://schemas.microsoft.com/office/drawing/2014/main" id="{4C6F45D9-12D8-42C9-B5A1-368AC5D7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1000"/>
            <a:ext cx="23034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思科万物互联[20140806-1210560]">
            <a:extLst>
              <a:ext uri="{FF2B5EF4-FFF2-40B4-BE49-F238E27FC236}">
                <a16:creationId xmlns:a16="http://schemas.microsoft.com/office/drawing/2014/main" id="{9B5A6250-9BBB-4AE0-BA8D-20C39EA9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4038600"/>
            <a:ext cx="257651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8DDFACC7-AA53-45CD-9053-CB1C982C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3429000"/>
            <a:ext cx="24209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>
            <a:extLst>
              <a:ext uri="{FF2B5EF4-FFF2-40B4-BE49-F238E27FC236}">
                <a16:creationId xmlns:a16="http://schemas.microsoft.com/office/drawing/2014/main" id="{4343DDBD-EA33-4438-8C2D-DB2DA6D8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41888"/>
            <a:ext cx="2441575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4F48FBE-CB75-4324-B3EE-F8F08CE316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3. Courses</a:t>
            </a:r>
            <a:endParaRPr lang="zh-CN" altLang="zh-CN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CD03F2B-C4AA-45FA-A023-8392242A9B8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algn="ctr" eaLnBrk="1" hangingPunct="1">
              <a:buFontTx/>
              <a:buNone/>
            </a:pPr>
            <a:endParaRPr lang="zh-CN" altLang="en-US"/>
          </a:p>
          <a:p>
            <a:pPr algn="ctr" eaLnBrk="1" hangingPunct="1">
              <a:buFontTx/>
              <a:buNone/>
            </a:pPr>
            <a:r>
              <a:rPr lang="en-US" altLang="zh-CN">
                <a:latin typeface="Comic Sans MS" panose="030F0702030302020204" pitchFamily="66" charset="0"/>
              </a:rPr>
              <a:t>An engineers technological lecture</a:t>
            </a:r>
            <a:endParaRPr lang="zh-CN" altLang="en-US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E65E82E-A281-4B45-91D9-00C4F66FB9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1.1 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Computers’ hardware approach</a:t>
            </a:r>
            <a:endParaRPr lang="zh-CN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403D43C-D526-4E7E-AA72-123F4B86F0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>
                <a:latin typeface="Comic Sans MS" panose="030F0702030302020204" pitchFamily="66" charset="0"/>
              </a:rPr>
              <a:t>Adapter</a:t>
            </a:r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6148" name="Picture 2">
            <a:extLst>
              <a:ext uri="{FF2B5EF4-FFF2-40B4-BE49-F238E27FC236}">
                <a16:creationId xmlns:a16="http://schemas.microsoft.com/office/drawing/2014/main" id="{D003886C-51A7-4876-84CE-58DD11B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47339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>
            <a:extLst>
              <a:ext uri="{FF2B5EF4-FFF2-40B4-BE49-F238E27FC236}">
                <a16:creationId xmlns:a16="http://schemas.microsoft.com/office/drawing/2014/main" id="{A1A8083A-7EB9-41D3-B25D-9F5C3232F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1524000"/>
            <a:ext cx="31845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>
            <a:extLst>
              <a:ext uri="{FF2B5EF4-FFF2-40B4-BE49-F238E27FC236}">
                <a16:creationId xmlns:a16="http://schemas.microsoft.com/office/drawing/2014/main" id="{64D85953-3062-464B-853D-A7C1E7CA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4038600"/>
            <a:ext cx="2413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6344F4C-98A7-4597-A147-76E520CCDC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Ours’ target</a:t>
            </a:r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0B8CAA6-3E1A-40C8-9D7B-05F13C8F87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5588"/>
            <a:ext cx="8229600" cy="4602162"/>
          </a:xfrm>
        </p:spPr>
        <p:txBody>
          <a:bodyPr/>
          <a:lstStyle/>
          <a:p>
            <a:pPr eaLnBrk="1" hangingPunct="1"/>
            <a:r>
              <a:rPr lang="en-US" altLang="zh-CN" sz="3000" dirty="0">
                <a:latin typeface="Comic Sans MS" panose="030F0702030302020204" pitchFamily="66" charset="0"/>
              </a:rPr>
              <a:t>Master basic concepts such as C/S and P2P model</a:t>
            </a:r>
            <a:r>
              <a:rPr lang="zh-CN" altLang="en-US" sz="3000" dirty="0">
                <a:latin typeface="Comic Sans MS" panose="030F0702030302020204" pitchFamily="66" charset="0"/>
              </a:rPr>
              <a:t>，</a:t>
            </a:r>
            <a:r>
              <a:rPr lang="en-US" altLang="zh-CN" sz="3000" dirty="0">
                <a:latin typeface="Comic Sans MS" panose="030F0702030302020204" pitchFamily="66" charset="0"/>
              </a:rPr>
              <a:t>Socket, Ethernet, and technologies that woven together in an intricate manner.</a:t>
            </a:r>
          </a:p>
          <a:p>
            <a:pPr marL="0" indent="0" eaLnBrk="1" hangingPunct="1">
              <a:buNone/>
            </a:pPr>
            <a:r>
              <a:rPr lang="en-US" altLang="zh-CN" sz="3000" dirty="0">
                <a:latin typeface="Comic Sans MS" panose="030F0702030302020204" pitchFamily="66" charset="0"/>
              </a:rPr>
              <a:t> </a:t>
            </a:r>
            <a:endParaRPr lang="zh-CN" altLang="en-US" sz="3000" dirty="0">
              <a:latin typeface="Comic Sans MS" panose="030F0702030302020204" pitchFamily="66" charset="0"/>
            </a:endParaRPr>
          </a:p>
          <a:p>
            <a:pPr eaLnBrk="1" hangingPunct="1"/>
            <a:r>
              <a:rPr lang="en-US" altLang="zh-CN" sz="3000" dirty="0">
                <a:latin typeface="Comic Sans MS" panose="030F0702030302020204" pitchFamily="66" charset="0"/>
              </a:rPr>
              <a:t>Be familiar with </a:t>
            </a:r>
            <a:r>
              <a:rPr lang="zh-CN" altLang="en-US" sz="3000" dirty="0">
                <a:latin typeface="Comic Sans MS" panose="030F0702030302020204" pitchFamily="66" charset="0"/>
              </a:rPr>
              <a:t>TCP/IP </a:t>
            </a:r>
            <a:r>
              <a:rPr lang="en-US" altLang="zh-CN" sz="3000" dirty="0">
                <a:latin typeface="Comic Sans MS" panose="030F0702030302020204" pitchFamily="66" charset="0"/>
              </a:rPr>
              <a:t>protocols</a:t>
            </a:r>
            <a:r>
              <a:rPr lang="zh-CN" altLang="en-US" sz="3000" dirty="0">
                <a:latin typeface="Comic Sans MS" panose="030F0702030302020204" pitchFamily="66" charset="0"/>
              </a:rPr>
              <a:t>，</a:t>
            </a:r>
            <a:r>
              <a:rPr lang="en-US" altLang="zh-CN" sz="2800" dirty="0">
                <a:latin typeface="Comic Sans MS" panose="030F0702030302020204" pitchFamily="66" charset="0"/>
              </a:rPr>
              <a:t> architecture of internet</a:t>
            </a:r>
            <a:r>
              <a:rPr lang="zh-CN" altLang="en-US" sz="3000" dirty="0">
                <a:latin typeface="Comic Sans MS" panose="030F0702030302020204" pitchFamily="66" charset="0"/>
              </a:rPr>
              <a:t>，</a:t>
            </a:r>
            <a:r>
              <a:rPr lang="en-US" altLang="zh-CN" sz="3000" dirty="0">
                <a:latin typeface="Comic Sans MS" panose="030F0702030302020204" pitchFamily="66" charset="0"/>
              </a:rPr>
              <a:t>skilled at </a:t>
            </a:r>
            <a:r>
              <a:rPr lang="zh-CN" altLang="en-US" sz="3000" dirty="0">
                <a:latin typeface="Comic Sans MS" panose="030F0702030302020204" pitchFamily="66" charset="0"/>
              </a:rPr>
              <a:t>Socket </a:t>
            </a:r>
            <a:r>
              <a:rPr lang="en-US" altLang="zh-CN" sz="3000" dirty="0">
                <a:latin typeface="Comic Sans MS" panose="030F0702030302020204" pitchFamily="66" charset="0"/>
              </a:rPr>
              <a:t>programming</a:t>
            </a:r>
            <a:endParaRPr lang="zh-CN" altLang="en-US" sz="30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067A2CE-8BDD-4F3A-AB7A-2F4DFCF458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3. Courses</a:t>
            </a:r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85E262F-AB93-4471-A9FC-CE572ACA73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</a:rPr>
              <a:t>Theory teaching</a:t>
            </a:r>
            <a:r>
              <a:rPr lang="zh-CN" altLang="en-US" dirty="0"/>
              <a:t>：</a:t>
            </a:r>
            <a:r>
              <a:rPr lang="en-US" altLang="zh-CN" dirty="0">
                <a:latin typeface="Comic Sans MS" panose="030F0702030302020204" pitchFamily="66" charset="0"/>
              </a:rPr>
              <a:t>5</a:t>
            </a:r>
            <a:r>
              <a:rPr lang="zh-CN" altLang="en-US" dirty="0">
                <a:latin typeface="Comic Sans MS" panose="030F0702030302020204" pitchFamily="66" charset="0"/>
              </a:rPr>
              <a:t>0 </a:t>
            </a:r>
            <a:r>
              <a:rPr lang="en-US" altLang="zh-CN" dirty="0">
                <a:latin typeface="Comic Sans MS" panose="030F0702030302020204" pitchFamily="66" charset="0"/>
              </a:rPr>
              <a:t>hours</a:t>
            </a:r>
            <a:r>
              <a:rPr lang="zh-CN" altLang="en-US" dirty="0">
                <a:latin typeface="Comic Sans MS" panose="030F0702030302020204" pitchFamily="66" charset="0"/>
              </a:rPr>
              <a:t>，</a:t>
            </a:r>
            <a:r>
              <a:rPr lang="en-US" altLang="zh-CN" dirty="0">
                <a:latin typeface="Comic Sans MS" panose="030F0702030302020204" pitchFamily="66" charset="0"/>
              </a:rPr>
              <a:t>8 times</a:t>
            </a:r>
            <a:r>
              <a:rPr lang="zh-CN" altLang="en-US" dirty="0">
                <a:latin typeface="Comic Sans MS" panose="030F0702030302020204" pitchFamily="66" charset="0"/>
              </a:rPr>
              <a:t>        </a:t>
            </a:r>
            <a:endParaRPr lang="zh-CN" altLang="en-US" sz="2800" dirty="0">
              <a:solidFill>
                <a:schemeClr val="hlink"/>
              </a:solidFill>
              <a:latin typeface="Comic Sans MS" panose="030F0702030302020204" pitchFamily="66" charset="0"/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</a:rPr>
              <a:t>Experiment courses</a:t>
            </a:r>
            <a:r>
              <a:rPr lang="zh-CN" altLang="en-US" dirty="0"/>
              <a:t>：</a:t>
            </a:r>
            <a:r>
              <a:rPr lang="zh-CN" altLang="en-US" dirty="0">
                <a:latin typeface="Comic Sans MS" panose="030F0702030302020204" pitchFamily="66" charset="0"/>
              </a:rPr>
              <a:t>20</a:t>
            </a:r>
            <a:r>
              <a:rPr lang="en-US" altLang="zh-CN" dirty="0">
                <a:latin typeface="Comic Sans MS" panose="030F0702030302020204" pitchFamily="66" charset="0"/>
              </a:rPr>
              <a:t> hours</a:t>
            </a:r>
            <a:r>
              <a:rPr lang="zh-CN" altLang="en-US" dirty="0">
                <a:latin typeface="Comic Sans MS" panose="030F0702030302020204" pitchFamily="66" charset="0"/>
              </a:rPr>
              <a:t>，5 </a:t>
            </a:r>
            <a:r>
              <a:rPr lang="en-US" altLang="zh-CN" dirty="0">
                <a:latin typeface="Comic Sans MS" panose="030F0702030302020204" pitchFamily="66" charset="0"/>
              </a:rPr>
              <a:t>times</a:t>
            </a:r>
            <a:endParaRPr lang="zh-CN" altLang="en-US" dirty="0">
              <a:latin typeface="Comic Sans MS" panose="030F0702030302020204" pitchFamily="66" charset="0"/>
            </a:endParaRPr>
          </a:p>
          <a:p>
            <a:pPr eaLnBrk="1" hangingPunct="1"/>
            <a:r>
              <a:rPr lang="en-US" altLang="zh-CN" dirty="0">
                <a:latin typeface="Comic Sans MS" panose="030F0702030302020204" pitchFamily="66" charset="0"/>
              </a:rPr>
              <a:t>score </a:t>
            </a:r>
            <a:r>
              <a:rPr lang="zh-CN" altLang="en-US" dirty="0">
                <a:latin typeface="Comic Sans MS" panose="030F0702030302020204" pitchFamily="66" charset="0"/>
              </a:rPr>
              <a:t>：</a:t>
            </a:r>
          </a:p>
          <a:p>
            <a:pPr lvl="1" eaLnBrk="1" hangingPunct="1"/>
            <a:r>
              <a:rPr lang="en-US" altLang="zh-CN" dirty="0">
                <a:latin typeface="Comic Sans MS" panose="030F0702030302020204" pitchFamily="66" charset="0"/>
              </a:rPr>
              <a:t>test (closed book)</a:t>
            </a:r>
            <a:r>
              <a:rPr lang="zh-CN" altLang="en-US" dirty="0">
                <a:latin typeface="Comic Sans MS" panose="030F0702030302020204" pitchFamily="66" charset="0"/>
              </a:rPr>
              <a:t>：            </a:t>
            </a:r>
            <a:r>
              <a:rPr lang="en-US" altLang="zh-CN" dirty="0">
                <a:latin typeface="Comic Sans MS" panose="030F0702030302020204" pitchFamily="66" charset="0"/>
              </a:rPr>
              <a:t>6</a:t>
            </a:r>
            <a:r>
              <a:rPr lang="zh-CN" altLang="en-US" dirty="0">
                <a:latin typeface="Comic Sans MS" panose="030F0702030302020204" pitchFamily="66" charset="0"/>
              </a:rPr>
              <a:t>0%</a:t>
            </a:r>
          </a:p>
          <a:p>
            <a:pPr lvl="1" eaLnBrk="1" hangingPunct="1"/>
            <a:r>
              <a:rPr lang="en-US" altLang="zh-CN" dirty="0">
                <a:latin typeface="Comic Sans MS" panose="030F0702030302020204" pitchFamily="66" charset="0"/>
              </a:rPr>
              <a:t>experiment and homework:  4</a:t>
            </a:r>
            <a:r>
              <a:rPr lang="zh-CN" altLang="en-US" dirty="0">
                <a:latin typeface="Comic Sans MS" panose="030F0702030302020204" pitchFamily="66" charset="0"/>
              </a:rPr>
              <a:t>0% </a:t>
            </a: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E1E258C-287D-423E-8CBB-423FDB7FE0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experiment courses</a:t>
            </a:r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E2C52205-60A9-4784-9417-7B83BAA1D8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Exp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1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.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Packet sniffer and analysis based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on 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Wireshark</a:t>
            </a:r>
          </a:p>
          <a:p>
            <a:pPr lvl="1" eaLnBrk="1" hangingPunct="1">
              <a:buFontTx/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Exp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2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.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Development of e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-mail 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protocol(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SMTP/POP3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)</a:t>
            </a:r>
            <a:endParaRPr lang="zh-CN" altLang="en-US" sz="2400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lvl="1" eaLnBrk="1" hangingPunct="1">
              <a:buFontTx/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Exp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3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.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Socket programming</a:t>
            </a:r>
          </a:p>
          <a:p>
            <a:pPr lvl="1" eaLnBrk="1" hangingPunct="1">
              <a:buFontTx/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Exp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4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.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Routing based on 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RouteSim</a:t>
            </a:r>
          </a:p>
          <a:p>
            <a:pPr lvl="1" eaLnBrk="1" hangingPunct="1">
              <a:buFontTx/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Exp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5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.</a:t>
            </a:r>
            <a:r>
              <a:rPr lang="zh-CN" altLang="en-US" sz="2400" dirty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Comic Sans MS" panose="030F0702030302020204" pitchFamily="66" charset="0"/>
                <a:ea typeface="楷体_GB2312" pitchFamily="49" charset="-122"/>
              </a:rPr>
              <a:t>……</a:t>
            </a:r>
            <a:endParaRPr lang="zh-CN" altLang="en-US" sz="2400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lvl="1" eaLnBrk="1" hangingPunct="1">
              <a:buFontTx/>
              <a:buNone/>
            </a:pP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buFontTx/>
              <a:buNone/>
            </a:pPr>
            <a:endParaRPr lang="zh-CN" altLang="en-US" sz="2400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lvl="1" eaLnBrk="1" hangingPunct="1"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8746A6F-556A-4A64-BB83-9EE914927B0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4. Teachers or advisers</a:t>
            </a:r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616E3E2-FE67-4A9B-B4C6-B628676CBC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600200"/>
            <a:ext cx="8991600" cy="4876800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赵振刚       http://staff.ustc.edu.cn/~gavin/</a:t>
            </a:r>
          </a:p>
          <a:p>
            <a:pPr eaLnBrk="1" hangingPunct="1">
              <a:buFontTx/>
              <a:buNone/>
            </a:pPr>
            <a:r>
              <a:rPr lang="zh-CN" altLang="en-US" sz="2800" dirty="0"/>
              <a:t>                     gavin@ustc.edu.cn</a:t>
            </a:r>
          </a:p>
          <a:p>
            <a:pPr eaLnBrk="1" hangingPunct="1">
              <a:buFontTx/>
              <a:buNone/>
            </a:pPr>
            <a:r>
              <a:rPr lang="zh-CN" altLang="en-US" sz="2800" dirty="0"/>
              <a:t>                     思贤楼50</a:t>
            </a:r>
            <a:r>
              <a:rPr lang="en-US" altLang="zh-CN" sz="2800" dirty="0"/>
              <a:t>7</a:t>
            </a:r>
            <a:r>
              <a:rPr lang="zh-CN" altLang="en-US" sz="2800" dirty="0"/>
              <a:t>(西区学生食堂电梯5楼右手边)</a:t>
            </a:r>
          </a:p>
          <a:p>
            <a:pPr eaLnBrk="1" hangingPunct="1">
              <a:buFontTx/>
              <a:buNone/>
            </a:pPr>
            <a:r>
              <a:rPr lang="zh-CN" altLang="en-US" sz="2800" dirty="0"/>
              <a:t>                     0512-68839303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829A41F-A744-4D33-9238-F064D2BE39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Comic Sans MS" panose="030F0702030302020204" pitchFamily="66" charset="0"/>
              </a:rPr>
              <a:t>5.conference and workshops</a:t>
            </a:r>
            <a:endParaRPr lang="zh-CN" alt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83DD1CC-9276-414B-B1AF-CA85ABADB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365250"/>
            <a:ext cx="7620000" cy="51117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ACM</a:t>
            </a:r>
            <a:r>
              <a:rPr lang="zh-CN" altLang="en-US" sz="2000"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latin typeface="Comic Sans MS" panose="030F0702030302020204" pitchFamily="66" charset="0"/>
              </a:rPr>
              <a:t>Sigcomm,  MobiCom,  Hotnets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Mobihoc sigmetrics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Infocom  Sensys  IPSN  ICNP 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a</a:t>
            </a:r>
            <a:r>
              <a:rPr lang="zh-CN" altLang="en-US" sz="2000">
                <a:latin typeface="Comic Sans MS" panose="030F0702030302020204" pitchFamily="66" charset="0"/>
              </a:rPr>
              <a:t>）</a:t>
            </a:r>
            <a:r>
              <a:rPr lang="en-US" altLang="zh-CN" sz="2000">
                <a:latin typeface="Comic Sans MS" panose="030F0702030302020204" pitchFamily="66" charset="0"/>
              </a:rPr>
              <a:t>trans </a:t>
            </a:r>
            <a:r>
              <a:rPr lang="zh-CN" altLang="en-US" sz="2000">
                <a:latin typeface="Comic Sans MS" panose="030F0702030302020204" pitchFamily="66" charset="0"/>
              </a:rPr>
              <a:t> </a:t>
            </a:r>
          </a:p>
          <a:p>
            <a:pPr>
              <a:buFontTx/>
              <a:buNone/>
            </a:pPr>
            <a:r>
              <a:rPr lang="zh-CN" altLang="en-US" sz="2000">
                <a:latin typeface="Comic Sans MS" panose="030F0702030302020204" pitchFamily="66" charset="0"/>
              </a:rPr>
              <a:t>    </a:t>
            </a:r>
            <a:r>
              <a:rPr lang="en-US" altLang="zh-CN" sz="2000">
                <a:latin typeface="Comic Sans MS" panose="030F0702030302020204" pitchFamily="66" charset="0"/>
              </a:rPr>
              <a:t>IEEE/ACM Trans.networking   IEEE JSAC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    IEEE Tran.mobile computing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    IEEE Trans on Parallel and Distributed Systems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    IEEE TWC   IEEE TVT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b) magazine</a:t>
            </a:r>
            <a:endParaRPr lang="zh-CN" altLang="en-US" sz="2000">
              <a:latin typeface="Comic Sans MS" panose="030F0702030302020204" pitchFamily="66" charset="0"/>
            </a:endParaRPr>
          </a:p>
          <a:p>
            <a:pPr>
              <a:buFontTx/>
              <a:buNone/>
            </a:pPr>
            <a:r>
              <a:rPr lang="zh-CN" altLang="en-US" sz="2000">
                <a:latin typeface="Comic Sans MS" panose="030F0702030302020204" pitchFamily="66" charset="0"/>
              </a:rPr>
              <a:t>   </a:t>
            </a:r>
            <a:r>
              <a:rPr lang="en-US" altLang="zh-CN" sz="2000">
                <a:latin typeface="Comic Sans MS" panose="030F0702030302020204" pitchFamily="66" charset="0"/>
              </a:rPr>
              <a:t>ACM Computing surveys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   Communications of the ACM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   IEEE communication magazine   IEEE network    </a:t>
            </a:r>
          </a:p>
          <a:p>
            <a:pPr>
              <a:buFontTx/>
              <a:buNone/>
            </a:pPr>
            <a:r>
              <a:rPr lang="en-US" altLang="zh-CN" sz="2000">
                <a:latin typeface="Comic Sans MS" panose="030F0702030302020204" pitchFamily="66" charset="0"/>
              </a:rPr>
              <a:t>   IEEE wireless communications </a:t>
            </a:r>
            <a:br>
              <a:rPr lang="en-US" altLang="zh-CN" sz="2000"/>
            </a:br>
            <a:endParaRPr lang="en-US" altLang="zh-CN" sz="2000"/>
          </a:p>
        </p:txBody>
      </p:sp>
      <p:sp>
        <p:nvSpPr>
          <p:cNvPr id="24580" name="TextBox 3">
            <a:extLst>
              <a:ext uri="{FF2B5EF4-FFF2-40B4-BE49-F238E27FC236}">
                <a16:creationId xmlns:a16="http://schemas.microsoft.com/office/drawing/2014/main" id="{F8742310-266C-46CA-A498-BABC8DE1E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200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Comic Sans MS" panose="030F0702030302020204" pitchFamily="66" charset="0"/>
              </a:rPr>
              <a:t>SCI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482E085-4200-4E01-B8EC-01F02A11DF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endParaRPr lang="zh-CN" altLang="en-US"/>
          </a:p>
          <a:p>
            <a:pPr algn="ctr" eaLnBrk="1" hangingPunct="1">
              <a:buFontTx/>
              <a:buNone/>
            </a:pPr>
            <a:endParaRPr lang="zh-CN" altLang="en-US"/>
          </a:p>
          <a:p>
            <a:pPr algn="ctr" eaLnBrk="1" hangingPunct="1">
              <a:buFontTx/>
              <a:buNone/>
            </a:pPr>
            <a:r>
              <a:rPr lang="zh-CN" altLang="en-US" sz="4400">
                <a:latin typeface="Comic Sans MS" panose="030F0702030302020204" pitchFamily="66" charset="0"/>
              </a:rPr>
              <a:t>Thanks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CCFE70E-F8E3-4976-AEB9-466F0E167DD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1.1 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Computers’ hardware approach</a:t>
            </a:r>
            <a:endParaRPr lang="zh-CN" alt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8784EBB-A7A8-4842-A92E-C5B554D84E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>
                <a:latin typeface="Comic Sans MS" panose="030F0702030302020204" pitchFamily="66" charset="0"/>
              </a:rPr>
              <a:t>Adapter</a:t>
            </a:r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B1394EA7-9DB6-4568-8930-16AD98A43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25" y="2667000"/>
            <a:ext cx="5884863" cy="23971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A8231F2B-425E-4480-81F7-CFED1F7D3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057400"/>
            <a:ext cx="1401763" cy="45720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sz="2400">
                <a:solidFill>
                  <a:schemeClr val="accent2"/>
                </a:solidFill>
                <a:ea typeface="黑体" pitchFamily="49" charset="-122"/>
              </a:rPr>
              <a:t>硬件地址</a:t>
            </a:r>
          </a:p>
        </p:txBody>
      </p:sp>
      <p:sp>
        <p:nvSpPr>
          <p:cNvPr id="7174" name="Line 6">
            <a:extLst>
              <a:ext uri="{FF2B5EF4-FFF2-40B4-BE49-F238E27FC236}">
                <a16:creationId xmlns:a16="http://schemas.microsoft.com/office/drawing/2014/main" id="{99783261-4F8B-4CAA-8B45-E334EFD5E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7625" y="3965575"/>
            <a:ext cx="185737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7DC62742-F488-4903-A790-A830E767E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3425825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chemeClr val="accent2"/>
                </a:solidFill>
                <a:ea typeface="黑体" panose="02010609060101010101" pitchFamily="49" charset="-122"/>
              </a:rPr>
              <a:t>至外部网</a:t>
            </a:r>
          </a:p>
        </p:txBody>
      </p:sp>
      <p:sp>
        <p:nvSpPr>
          <p:cNvPr id="12296" name="Rectangle 8">
            <a:extLst>
              <a:ext uri="{FF2B5EF4-FFF2-40B4-BE49-F238E27FC236}">
                <a16:creationId xmlns:a16="http://schemas.microsoft.com/office/drawing/2014/main" id="{8F6AE27F-ED1C-4D5D-B1A1-016449B87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363" y="3351213"/>
            <a:ext cx="1760537" cy="1127125"/>
          </a:xfrm>
          <a:prstGeom prst="rect">
            <a:avLst/>
          </a:prstGeom>
          <a:solidFill>
            <a:srgbClr val="CCCC00"/>
          </a:solidFill>
          <a:ln w="19050" cmpd="sng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sz="2400">
                <a:solidFill>
                  <a:schemeClr val="accent2"/>
                </a:solidFill>
                <a:ea typeface="黑体" pitchFamily="49" charset="-122"/>
              </a:rPr>
              <a:t>适配器</a:t>
            </a:r>
          </a:p>
          <a:p>
            <a:pPr algn="ctr">
              <a:defRPr/>
            </a:pPr>
            <a:r>
              <a:rPr lang="zh-CN" sz="2400">
                <a:solidFill>
                  <a:schemeClr val="accent2"/>
                </a:solidFill>
                <a:ea typeface="黑体" pitchFamily="49" charset="-122"/>
              </a:rPr>
              <a:t>（网卡）</a:t>
            </a: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ABBD7248-E6F4-44E8-B648-14D57C97F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8" y="4002088"/>
            <a:ext cx="1401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chemeClr val="accent2"/>
                </a:solidFill>
                <a:ea typeface="黑体" panose="02010609060101010101" pitchFamily="49" charset="-122"/>
              </a:rPr>
              <a:t>串行通信</a:t>
            </a:r>
          </a:p>
        </p:txBody>
      </p:sp>
      <p:sp>
        <p:nvSpPr>
          <p:cNvPr id="12298" name="Rectangle 10">
            <a:extLst>
              <a:ext uri="{FF2B5EF4-FFF2-40B4-BE49-F238E27FC236}">
                <a16:creationId xmlns:a16="http://schemas.microsoft.com/office/drawing/2014/main" id="{C7DFC81C-5439-4F28-B74F-9555DCDB7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825" y="3351213"/>
            <a:ext cx="1760538" cy="1127125"/>
          </a:xfrm>
          <a:prstGeom prst="rect">
            <a:avLst/>
          </a:prstGeom>
          <a:solidFill>
            <a:schemeClr val="accent2"/>
          </a:solidFill>
          <a:ln w="19050" cmpd="sng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solidFill>
                  <a:schemeClr val="folHlink"/>
                </a:solidFill>
                <a:ea typeface="黑体" pitchFamily="49" charset="-122"/>
              </a:rPr>
              <a:t>CPU 和</a:t>
            </a:r>
          </a:p>
          <a:p>
            <a:pPr algn="ctr">
              <a:defRPr/>
            </a:pPr>
            <a:r>
              <a:rPr lang="zh-CN" altLang="en-US" sz="2400">
                <a:solidFill>
                  <a:schemeClr val="folHlink"/>
                </a:solidFill>
                <a:ea typeface="黑体" pitchFamily="49" charset="-122"/>
              </a:rPr>
              <a:t>存储器</a:t>
            </a:r>
          </a:p>
        </p:txBody>
      </p:sp>
      <p:sp>
        <p:nvSpPr>
          <p:cNvPr id="7179" name="Line 11">
            <a:extLst>
              <a:ext uri="{FF2B5EF4-FFF2-40B4-BE49-F238E27FC236}">
                <a16:creationId xmlns:a16="http://schemas.microsoft.com/office/drawing/2014/main" id="{A6ACF11B-18CC-4207-A583-15A03C2067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6338" y="4494213"/>
            <a:ext cx="404812" cy="9096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A372090C-641C-4894-84A5-07F3842AE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738" y="5365750"/>
            <a:ext cx="2317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chemeClr val="accent2"/>
                </a:solidFill>
                <a:ea typeface="黑体" panose="02010609060101010101" pitchFamily="49" charset="-122"/>
              </a:rPr>
              <a:t>生成发送的数据</a:t>
            </a:r>
          </a:p>
          <a:p>
            <a:pPr eaLnBrk="1" hangingPunct="1"/>
            <a:r>
              <a:rPr lang="zh-CN" altLang="zh-CN" sz="2400">
                <a:solidFill>
                  <a:schemeClr val="accent2"/>
                </a:solidFill>
                <a:ea typeface="黑体" panose="02010609060101010101" pitchFamily="49" charset="-122"/>
              </a:rPr>
              <a:t>处理收到的数据</a:t>
            </a:r>
          </a:p>
        </p:txBody>
      </p:sp>
      <p:sp>
        <p:nvSpPr>
          <p:cNvPr id="7181" name="Line 13">
            <a:extLst>
              <a:ext uri="{FF2B5EF4-FFF2-40B4-BE49-F238E27FC236}">
                <a16:creationId xmlns:a16="http://schemas.microsoft.com/office/drawing/2014/main" id="{9EF77640-A47C-4E7C-ABE7-48869FE88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6363" y="4494213"/>
            <a:ext cx="404812" cy="9096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 Box 14">
            <a:extLst>
              <a:ext uri="{FF2B5EF4-FFF2-40B4-BE49-F238E27FC236}">
                <a16:creationId xmlns:a16="http://schemas.microsoft.com/office/drawing/2014/main" id="{8BA1EF73-F83E-496A-B0EA-C9789B111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63" y="5365750"/>
            <a:ext cx="2927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400">
                <a:solidFill>
                  <a:schemeClr val="accent2"/>
                </a:solidFill>
                <a:ea typeface="黑体" panose="02010609060101010101" pitchFamily="49" charset="-122"/>
              </a:rPr>
              <a:t>把数据发送到外部网</a:t>
            </a:r>
          </a:p>
          <a:p>
            <a:pPr algn="ctr" eaLnBrk="1" hangingPunct="1"/>
            <a:r>
              <a:rPr lang="zh-CN" altLang="zh-CN" sz="2400">
                <a:solidFill>
                  <a:schemeClr val="accent2"/>
                </a:solidFill>
                <a:ea typeface="黑体" panose="02010609060101010101" pitchFamily="49" charset="-122"/>
              </a:rPr>
              <a:t>从外部网接收数据</a:t>
            </a:r>
          </a:p>
        </p:txBody>
      </p:sp>
      <p:sp>
        <p:nvSpPr>
          <p:cNvPr id="7183" name="Text Box 15">
            <a:extLst>
              <a:ext uri="{FF2B5EF4-FFF2-40B4-BE49-F238E27FC236}">
                <a16:creationId xmlns:a16="http://schemas.microsoft.com/office/drawing/2014/main" id="{B661E7DD-ECD2-4DB6-95E2-1274E88A4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775" y="2633663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chemeClr val="accent2"/>
                </a:solidFill>
                <a:ea typeface="黑体" panose="02010609060101010101" pitchFamily="49" charset="-122"/>
              </a:rPr>
              <a:t>计算机</a:t>
            </a:r>
          </a:p>
        </p:txBody>
      </p:sp>
      <p:sp>
        <p:nvSpPr>
          <p:cNvPr id="12304" name="Text Box 16">
            <a:extLst>
              <a:ext uri="{FF2B5EF4-FFF2-40B4-BE49-F238E27FC236}">
                <a16:creationId xmlns:a16="http://schemas.microsoft.com/office/drawing/2014/main" id="{D6C381CC-93C3-4D4F-A756-0B8441B1D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525" y="2057400"/>
            <a:ext cx="1165225" cy="4572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>
                <a:solidFill>
                  <a:schemeClr val="accent2"/>
                </a:solidFill>
                <a:ea typeface="黑体" pitchFamily="49" charset="-122"/>
              </a:rPr>
              <a:t>IP 地址</a:t>
            </a:r>
          </a:p>
        </p:txBody>
      </p:sp>
      <p:sp>
        <p:nvSpPr>
          <p:cNvPr id="7185" name="AutoShape 17">
            <a:extLst>
              <a:ext uri="{FF2B5EF4-FFF2-40B4-BE49-F238E27FC236}">
                <a16:creationId xmlns:a16="http://schemas.microsoft.com/office/drawing/2014/main" id="{666FE255-72F9-4DBF-9635-B15FC9A4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0" y="3579813"/>
            <a:ext cx="1216025" cy="684212"/>
          </a:xfrm>
          <a:prstGeom prst="leftRightArrow">
            <a:avLst>
              <a:gd name="adj1" fmla="val 50000"/>
              <a:gd name="adj2" fmla="val 35545"/>
            </a:avLst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40D7E6CF-6154-4CEB-A199-7065E3B7B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975" y="3965575"/>
            <a:ext cx="79375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zh-CN" altLang="zh-CN" sz="2400">
                <a:solidFill>
                  <a:schemeClr val="accent2"/>
                </a:solidFill>
                <a:ea typeface="黑体" panose="02010609060101010101" pitchFamily="49" charset="-122"/>
              </a:rPr>
              <a:t>并行</a:t>
            </a:r>
          </a:p>
          <a:p>
            <a:pPr eaLnBrk="1" hangingPunct="1">
              <a:lnSpc>
                <a:spcPct val="95000"/>
              </a:lnSpc>
            </a:pPr>
            <a:r>
              <a:rPr lang="zh-CN" altLang="zh-CN" sz="2400">
                <a:solidFill>
                  <a:schemeClr val="accent2"/>
                </a:solidFill>
                <a:ea typeface="黑体" panose="02010609060101010101" pitchFamily="49" charset="-122"/>
              </a:rPr>
              <a:t>通信</a:t>
            </a:r>
          </a:p>
        </p:txBody>
      </p:sp>
      <p:sp>
        <p:nvSpPr>
          <p:cNvPr id="12307" name="Rectangle 19">
            <a:extLst>
              <a:ext uri="{FF2B5EF4-FFF2-40B4-BE49-F238E27FC236}">
                <a16:creationId xmlns:a16="http://schemas.microsoft.com/office/drawing/2014/main" id="{24A3204D-F3EB-461D-86F9-843E62CD1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338" y="3810000"/>
            <a:ext cx="201612" cy="16986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88" name="Freeform 20">
            <a:extLst>
              <a:ext uri="{FF2B5EF4-FFF2-40B4-BE49-F238E27FC236}">
                <a16:creationId xmlns:a16="http://schemas.microsoft.com/office/drawing/2014/main" id="{E142C7A5-BB36-470E-89FF-E6260DA3FBD5}"/>
              </a:ext>
            </a:extLst>
          </p:cNvPr>
          <p:cNvSpPr>
            <a:spLocks/>
          </p:cNvSpPr>
          <p:nvPr/>
        </p:nvSpPr>
        <p:spPr bwMode="auto">
          <a:xfrm>
            <a:off x="1600200" y="2552700"/>
            <a:ext cx="1109663" cy="1266825"/>
          </a:xfrm>
          <a:custGeom>
            <a:avLst/>
            <a:gdLst>
              <a:gd name="T0" fmla="*/ 0 w 496"/>
              <a:gd name="T1" fmla="*/ 0 h 504"/>
              <a:gd name="T2" fmla="*/ 2147483647 w 496"/>
              <a:gd name="T3" fmla="*/ 0 h 504"/>
              <a:gd name="T4" fmla="*/ 2147483647 w 496"/>
              <a:gd name="T5" fmla="*/ 2147483647 h 504"/>
              <a:gd name="T6" fmla="*/ 2147483647 w 496"/>
              <a:gd name="T7" fmla="*/ 2147483647 h 504"/>
              <a:gd name="T8" fmla="*/ 0 w 496"/>
              <a:gd name="T9" fmla="*/ 0 h 5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6"/>
              <a:gd name="T16" fmla="*/ 0 h 504"/>
              <a:gd name="T17" fmla="*/ 496 w 496"/>
              <a:gd name="T18" fmla="*/ 504 h 5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6" h="504">
                <a:moveTo>
                  <a:pt x="0" y="0"/>
                </a:moveTo>
                <a:lnTo>
                  <a:pt x="496" y="0"/>
                </a:lnTo>
                <a:lnTo>
                  <a:pt x="292" y="504"/>
                </a:lnTo>
                <a:lnTo>
                  <a:pt x="210" y="502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CCFFFF"/>
              </a:gs>
              <a:gs pos="100000">
                <a:srgbClr val="9AC1C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9" name="Rectangle 21">
            <a:extLst>
              <a:ext uri="{FF2B5EF4-FFF2-40B4-BE49-F238E27FC236}">
                <a16:creationId xmlns:a16="http://schemas.microsoft.com/office/drawing/2014/main" id="{96AF872D-5861-44E2-9CAF-C207C13BC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3810000"/>
            <a:ext cx="201612" cy="169863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90" name="Freeform 22">
            <a:extLst>
              <a:ext uri="{FF2B5EF4-FFF2-40B4-BE49-F238E27FC236}">
                <a16:creationId xmlns:a16="http://schemas.microsoft.com/office/drawing/2014/main" id="{8F500CFE-008E-4E61-9B78-D5816A1BBFC0}"/>
              </a:ext>
            </a:extLst>
          </p:cNvPr>
          <p:cNvSpPr>
            <a:spLocks/>
          </p:cNvSpPr>
          <p:nvPr/>
        </p:nvSpPr>
        <p:spPr bwMode="auto">
          <a:xfrm>
            <a:off x="5553075" y="2546350"/>
            <a:ext cx="1368425" cy="1260475"/>
          </a:xfrm>
          <a:custGeom>
            <a:avLst/>
            <a:gdLst>
              <a:gd name="T0" fmla="*/ 0 w 612"/>
              <a:gd name="T1" fmla="*/ 0 h 501"/>
              <a:gd name="T2" fmla="*/ 2147483647 w 612"/>
              <a:gd name="T3" fmla="*/ 2147483647 h 501"/>
              <a:gd name="T4" fmla="*/ 2147483647 w 612"/>
              <a:gd name="T5" fmla="*/ 2147483647 h 501"/>
              <a:gd name="T6" fmla="*/ 2147483647 w 612"/>
              <a:gd name="T7" fmla="*/ 2147483647 h 501"/>
              <a:gd name="T8" fmla="*/ 0 w 612"/>
              <a:gd name="T9" fmla="*/ 0 h 5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12"/>
              <a:gd name="T16" fmla="*/ 0 h 501"/>
              <a:gd name="T17" fmla="*/ 612 w 612"/>
              <a:gd name="T18" fmla="*/ 501 h 5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12" h="501">
                <a:moveTo>
                  <a:pt x="0" y="0"/>
                </a:moveTo>
                <a:lnTo>
                  <a:pt x="612" y="6"/>
                </a:lnTo>
                <a:lnTo>
                  <a:pt x="336" y="501"/>
                </a:lnTo>
                <a:lnTo>
                  <a:pt x="252" y="501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FCCFF"/>
              </a:gs>
              <a:gs pos="100000">
                <a:srgbClr val="C19AC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01">
            <a:extLst>
              <a:ext uri="{FF2B5EF4-FFF2-40B4-BE49-F238E27FC236}">
                <a16:creationId xmlns:a16="http://schemas.microsoft.com/office/drawing/2014/main" id="{83AB65D2-6872-4FCB-8D40-EA178B7E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14488"/>
            <a:ext cx="43529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s02">
            <a:extLst>
              <a:ext uri="{FF2B5EF4-FFF2-40B4-BE49-F238E27FC236}">
                <a16:creationId xmlns:a16="http://schemas.microsoft.com/office/drawing/2014/main" id="{5CE4B8C8-BA9E-4746-8A31-37575C7D9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14488"/>
            <a:ext cx="43529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s03">
            <a:extLst>
              <a:ext uri="{FF2B5EF4-FFF2-40B4-BE49-F238E27FC236}">
                <a16:creationId xmlns:a16="http://schemas.microsoft.com/office/drawing/2014/main" id="{B5B9F98F-81AC-4BE3-8342-053D1B52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09725"/>
            <a:ext cx="43529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s04">
            <a:extLst>
              <a:ext uri="{FF2B5EF4-FFF2-40B4-BE49-F238E27FC236}">
                <a16:creationId xmlns:a16="http://schemas.microsoft.com/office/drawing/2014/main" id="{C89F02F4-24BE-4A51-B9A8-99C8C1BD0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04963"/>
            <a:ext cx="43529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 descr="s05">
            <a:extLst>
              <a:ext uri="{FF2B5EF4-FFF2-40B4-BE49-F238E27FC236}">
                <a16:creationId xmlns:a16="http://schemas.microsoft.com/office/drawing/2014/main" id="{89AD945B-156E-468B-B780-656FC1B7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19250"/>
            <a:ext cx="43529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 descr="s06">
            <a:extLst>
              <a:ext uri="{FF2B5EF4-FFF2-40B4-BE49-F238E27FC236}">
                <a16:creationId xmlns:a16="http://schemas.microsoft.com/office/drawing/2014/main" id="{D90509FA-9F43-420E-96DB-92713B0A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09725"/>
            <a:ext cx="43529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 descr="s07">
            <a:extLst>
              <a:ext uri="{FF2B5EF4-FFF2-40B4-BE49-F238E27FC236}">
                <a16:creationId xmlns:a16="http://schemas.microsoft.com/office/drawing/2014/main" id="{B6DADD0B-B7B6-4BE9-8ADA-D214FF911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09725"/>
            <a:ext cx="43529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9" descr="s08">
            <a:extLst>
              <a:ext uri="{FF2B5EF4-FFF2-40B4-BE49-F238E27FC236}">
                <a16:creationId xmlns:a16="http://schemas.microsoft.com/office/drawing/2014/main" id="{50B6A51B-84F3-45EB-BB9E-6A9584FC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09725"/>
            <a:ext cx="43529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0" descr="s09">
            <a:extLst>
              <a:ext uri="{FF2B5EF4-FFF2-40B4-BE49-F238E27FC236}">
                <a16:creationId xmlns:a16="http://schemas.microsoft.com/office/drawing/2014/main" id="{FBB5D84C-164C-4FA4-91DF-83BCF789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609725"/>
            <a:ext cx="43529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1" descr="s10">
            <a:extLst>
              <a:ext uri="{FF2B5EF4-FFF2-40B4-BE49-F238E27FC236}">
                <a16:creationId xmlns:a16="http://schemas.microsoft.com/office/drawing/2014/main" id="{B900E42F-BA6E-42BD-AE85-DC259E9E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09725"/>
            <a:ext cx="43529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2" descr="s11">
            <a:extLst>
              <a:ext uri="{FF2B5EF4-FFF2-40B4-BE49-F238E27FC236}">
                <a16:creationId xmlns:a16="http://schemas.microsoft.com/office/drawing/2014/main" id="{E3F1574B-73AA-476D-BC79-015DA07A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19250"/>
            <a:ext cx="43529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13" descr="s12">
            <a:extLst>
              <a:ext uri="{FF2B5EF4-FFF2-40B4-BE49-F238E27FC236}">
                <a16:creationId xmlns:a16="http://schemas.microsoft.com/office/drawing/2014/main" id="{77F4A948-9A94-4743-9C7C-702E38D9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5278438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6" name="Rectangle 15">
            <a:extLst>
              <a:ext uri="{FF2B5EF4-FFF2-40B4-BE49-F238E27FC236}">
                <a16:creationId xmlns:a16="http://schemas.microsoft.com/office/drawing/2014/main" id="{D6DEC5D3-9C9B-4223-BA71-ADDF9A8842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pPr eaLnBrk="1" hangingPunct="1"/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1.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2</a:t>
            </a:r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Computers’ hardware approach</a:t>
            </a:r>
            <a:endParaRPr lang="zh-CN" altLang="en-US"/>
          </a:p>
        </p:txBody>
      </p:sp>
      <p:pic>
        <p:nvPicPr>
          <p:cNvPr id="8207" name="Picture 15">
            <a:extLst>
              <a:ext uri="{FF2B5EF4-FFF2-40B4-BE49-F238E27FC236}">
                <a16:creationId xmlns:a16="http://schemas.microsoft.com/office/drawing/2014/main" id="{29D4525E-E982-49FD-8E54-EC70AA2E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196975"/>
            <a:ext cx="3851275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8" name="AutoShape 16">
            <a:extLst>
              <a:ext uri="{FF2B5EF4-FFF2-40B4-BE49-F238E27FC236}">
                <a16:creationId xmlns:a16="http://schemas.microsoft.com/office/drawing/2014/main" id="{89CECC7D-8375-408B-896C-429D039EE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638800"/>
            <a:ext cx="1295400" cy="304800"/>
          </a:xfrm>
          <a:prstGeom prst="leftRightArrow">
            <a:avLst>
              <a:gd name="adj1" fmla="val 50000"/>
              <a:gd name="adj2" fmla="val 8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9" name="AutoShape 17">
            <a:extLst>
              <a:ext uri="{FF2B5EF4-FFF2-40B4-BE49-F238E27FC236}">
                <a16:creationId xmlns:a16="http://schemas.microsoft.com/office/drawing/2014/main" id="{BC209954-9AE8-4EBD-A7A8-F1AAC61B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505200"/>
            <a:ext cx="1981200" cy="13716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/>
              <a:t>对外部数据的计算和处理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FEDE6F43-873B-4A4C-9ADA-30DD3AF71900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038600"/>
            <a:ext cx="1447800" cy="2590800"/>
            <a:chOff x="0" y="0"/>
            <a:chExt cx="912" cy="1632"/>
          </a:xfrm>
        </p:grpSpPr>
        <p:pic>
          <p:nvPicPr>
            <p:cNvPr id="8211" name="Picture 19">
              <a:extLst>
                <a:ext uri="{FF2B5EF4-FFF2-40B4-BE49-F238E27FC236}">
                  <a16:creationId xmlns:a16="http://schemas.microsoft.com/office/drawing/2014/main" id="{9879B496-5ACA-4726-88DE-70EA01390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0"/>
              <a:ext cx="703" cy="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12" name="Text Box 20">
              <a:extLst>
                <a:ext uri="{FF2B5EF4-FFF2-40B4-BE49-F238E27FC236}">
                  <a16:creationId xmlns:a16="http://schemas.microsoft.com/office/drawing/2014/main" id="{35C2D3D1-C3E9-436F-9D0D-9A98F3857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401"/>
              <a:ext cx="912" cy="2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/>
                <a:t>外部设备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8" grpId="0" animBg="1" autoUpdateAnimBg="0"/>
      <p:bldP spid="13329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CABA3E4-A4DA-460E-B549-19C8624256B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4475" y="501650"/>
            <a:ext cx="8366125" cy="936625"/>
          </a:xfrm>
        </p:spPr>
        <p:txBody>
          <a:bodyPr/>
          <a:lstStyle/>
          <a:p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1.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2</a:t>
            </a:r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Computers’ software approach</a:t>
            </a:r>
            <a:endParaRPr lang="zh-CN" altLang="en-US" sz="4000"/>
          </a:p>
        </p:txBody>
      </p:sp>
      <p:sp>
        <p:nvSpPr>
          <p:cNvPr id="15363" name="Rectangle 44">
            <a:extLst>
              <a:ext uri="{FF2B5EF4-FFF2-40B4-BE49-F238E27FC236}">
                <a16:creationId xmlns:a16="http://schemas.microsoft.com/office/drawing/2014/main" id="{9BEF9824-C64A-42F4-9E9C-01E3A0E8E6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870200" y="1320800"/>
            <a:ext cx="3211513" cy="725488"/>
          </a:xfrm>
        </p:spPr>
        <p:txBody>
          <a:bodyPr/>
          <a:lstStyle/>
          <a:p>
            <a:pPr marL="173038" indent="-173038">
              <a:buFontTx/>
              <a:buNone/>
            </a:pPr>
            <a:r>
              <a:rPr lang="zh-CN" altLang="en-US" sz="2000" b="1" dirty="0">
                <a:latin typeface="Courier New" panose="02070309020205020404" pitchFamily="49" charset="0"/>
              </a:rPr>
              <a:t>DatagramSocket serverSocket = new DatagramSocket</a:t>
            </a:r>
          </a:p>
          <a:p>
            <a:pPr marL="173038" indent="-173038">
              <a:buFontTx/>
              <a:buNone/>
            </a:pPr>
            <a:r>
              <a:rPr lang="zh-CN" altLang="en-US" sz="2000" b="1" dirty="0">
                <a:latin typeface="Courier New" panose="02070309020205020404" pitchFamily="49" charset="0"/>
              </a:rPr>
              <a:t> (</a:t>
            </a:r>
            <a:r>
              <a:rPr lang="zh-CN" altLang="en-US" sz="2000" b="1" dirty="0">
                <a:solidFill>
                  <a:srgbClr val="CC0000"/>
                </a:solidFill>
                <a:latin typeface="Courier New" panose="02070309020205020404" pitchFamily="49" charset="0"/>
              </a:rPr>
              <a:t>6428</a:t>
            </a:r>
            <a:r>
              <a:rPr lang="zh-CN" altLang="en-US" sz="2000" b="1" dirty="0">
                <a:latin typeface="Courier New" panose="02070309020205020404" pitchFamily="49" charset="0"/>
              </a:rPr>
              <a:t>);</a:t>
            </a:r>
          </a:p>
          <a:p>
            <a:pPr marL="173038" indent="-173038"/>
            <a:endParaRPr lang="zh-CN" altLang="en-US" sz="4000" dirty="0"/>
          </a:p>
        </p:txBody>
      </p:sp>
      <p:sp>
        <p:nvSpPr>
          <p:cNvPr id="9220" name="Freeform 89">
            <a:extLst>
              <a:ext uri="{FF2B5EF4-FFF2-40B4-BE49-F238E27FC236}">
                <a16:creationId xmlns:a16="http://schemas.microsoft.com/office/drawing/2014/main" id="{367BB645-E447-4BFB-BD3A-DA88D1D5537F}"/>
              </a:ext>
            </a:extLst>
          </p:cNvPr>
          <p:cNvSpPr>
            <a:spLocks/>
          </p:cNvSpPr>
          <p:nvPr/>
        </p:nvSpPr>
        <p:spPr bwMode="auto">
          <a:xfrm>
            <a:off x="3189288" y="2478088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8"/>
              <a:gd name="T16" fmla="*/ 0 h 1312"/>
              <a:gd name="T17" fmla="*/ 348 w 348"/>
              <a:gd name="T18" fmla="*/ 1312 h 13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21" name="Freeform 97">
            <a:extLst>
              <a:ext uri="{FF2B5EF4-FFF2-40B4-BE49-F238E27FC236}">
                <a16:creationId xmlns:a16="http://schemas.microsoft.com/office/drawing/2014/main" id="{484432B2-CC1F-40BA-8443-F8357B4AC0BC}"/>
              </a:ext>
            </a:extLst>
          </p:cNvPr>
          <p:cNvSpPr>
            <a:spLocks/>
          </p:cNvSpPr>
          <p:nvPr/>
        </p:nvSpPr>
        <p:spPr bwMode="auto">
          <a:xfrm>
            <a:off x="404813" y="2782888"/>
            <a:ext cx="460375" cy="2193925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90"/>
              <a:gd name="T19" fmla="*/ 0 h 1382"/>
              <a:gd name="T20" fmla="*/ 290 w 290"/>
              <a:gd name="T21" fmla="*/ 1382 h 138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22" name="Rectangle 23">
            <a:extLst>
              <a:ext uri="{FF2B5EF4-FFF2-40B4-BE49-F238E27FC236}">
                <a16:creationId xmlns:a16="http://schemas.microsoft.com/office/drawing/2014/main" id="{10E56052-BB58-4C31-A7DC-41DBFBA82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8" y="2749550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223" name="Rectangle 24">
            <a:extLst>
              <a:ext uri="{FF2B5EF4-FFF2-40B4-BE49-F238E27FC236}">
                <a16:creationId xmlns:a16="http://schemas.microsoft.com/office/drawing/2014/main" id="{4B52DF8A-97FA-498E-95F0-A26956E12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38" y="2803525"/>
            <a:ext cx="1273175" cy="197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224" name="Line 25">
            <a:extLst>
              <a:ext uri="{FF2B5EF4-FFF2-40B4-BE49-F238E27FC236}">
                <a16:creationId xmlns:a16="http://schemas.microsoft.com/office/drawing/2014/main" id="{78EFDE29-89FF-4143-982A-2A3AFCDB9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063" y="35639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5" name="Text Box 26">
            <a:extLst>
              <a:ext uri="{FF2B5EF4-FFF2-40B4-BE49-F238E27FC236}">
                <a16:creationId xmlns:a16="http://schemas.microsoft.com/office/drawing/2014/main" id="{A989FCF5-8D41-4AAD-9ACC-B0A2228FC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54647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transport</a:t>
            </a:r>
          </a:p>
        </p:txBody>
      </p:sp>
      <p:sp>
        <p:nvSpPr>
          <p:cNvPr id="9226" name="Line 27">
            <a:extLst>
              <a:ext uri="{FF2B5EF4-FFF2-40B4-BE49-F238E27FC236}">
                <a16:creationId xmlns:a16="http://schemas.microsoft.com/office/drawing/2014/main" id="{6BA79CD7-452A-43FD-89D1-3B39EB54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000" y="38846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7" name="Line 28">
            <a:extLst>
              <a:ext uri="{FF2B5EF4-FFF2-40B4-BE49-F238E27FC236}">
                <a16:creationId xmlns:a16="http://schemas.microsoft.com/office/drawing/2014/main" id="{D1BBBED5-F7BC-4184-8C1E-683B63C25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41941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8" name="Line 29">
            <a:extLst>
              <a:ext uri="{FF2B5EF4-FFF2-40B4-BE49-F238E27FC236}">
                <a16:creationId xmlns:a16="http://schemas.microsoft.com/office/drawing/2014/main" id="{30F72CC2-2D50-4A81-A9AE-0DDE18523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44799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9" name="Text Box 26">
            <a:extLst>
              <a:ext uri="{FF2B5EF4-FFF2-40B4-BE49-F238E27FC236}">
                <a16:creationId xmlns:a16="http://schemas.microsoft.com/office/drawing/2014/main" id="{46F7C887-EA95-42D7-958B-CCFA75136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27940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application</a:t>
            </a:r>
          </a:p>
        </p:txBody>
      </p:sp>
      <p:sp>
        <p:nvSpPr>
          <p:cNvPr id="9230" name="Text Box 26">
            <a:extLst>
              <a:ext uri="{FF2B5EF4-FFF2-40B4-BE49-F238E27FC236}">
                <a16:creationId xmlns:a16="http://schemas.microsoft.com/office/drawing/2014/main" id="{10504308-B3ED-49C2-93D1-FE66194D2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445135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physical</a:t>
            </a:r>
          </a:p>
        </p:txBody>
      </p:sp>
      <p:sp>
        <p:nvSpPr>
          <p:cNvPr id="9231" name="Text Box 26">
            <a:extLst>
              <a:ext uri="{FF2B5EF4-FFF2-40B4-BE49-F238E27FC236}">
                <a16:creationId xmlns:a16="http://schemas.microsoft.com/office/drawing/2014/main" id="{D9D363F4-8FF3-4219-9199-3908C74AE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41656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link</a:t>
            </a:r>
          </a:p>
        </p:txBody>
      </p:sp>
      <p:sp>
        <p:nvSpPr>
          <p:cNvPr id="9232" name="Text Box 26">
            <a:extLst>
              <a:ext uri="{FF2B5EF4-FFF2-40B4-BE49-F238E27FC236}">
                <a16:creationId xmlns:a16="http://schemas.microsoft.com/office/drawing/2014/main" id="{93F191DE-4976-4D6D-9BD6-717C1992E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703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network</a:t>
            </a:r>
          </a:p>
        </p:txBody>
      </p:sp>
      <p:sp>
        <p:nvSpPr>
          <p:cNvPr id="9233" name="Oval 110">
            <a:extLst>
              <a:ext uri="{FF2B5EF4-FFF2-40B4-BE49-F238E27FC236}">
                <a16:creationId xmlns:a16="http://schemas.microsoft.com/office/drawing/2014/main" id="{19C82635-96A2-4114-A4D1-2662D5C49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3079750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mic Sans MS" panose="030F0702030302020204" pitchFamily="66" charset="0"/>
              </a:rPr>
              <a:t>P3</a:t>
            </a:r>
          </a:p>
        </p:txBody>
      </p:sp>
      <p:grpSp>
        <p:nvGrpSpPr>
          <p:cNvPr id="2" name="Group 111">
            <a:extLst>
              <a:ext uri="{FF2B5EF4-FFF2-40B4-BE49-F238E27FC236}">
                <a16:creationId xmlns:a16="http://schemas.microsoft.com/office/drawing/2014/main" id="{C84D77C9-4B28-499D-B955-5C79F041AAD4}"/>
              </a:ext>
            </a:extLst>
          </p:cNvPr>
          <p:cNvGrpSpPr>
            <a:grpSpLocks/>
          </p:cNvGrpSpPr>
          <p:nvPr/>
        </p:nvGrpSpPr>
        <p:grpSpPr bwMode="auto">
          <a:xfrm>
            <a:off x="1176338" y="3403600"/>
            <a:ext cx="620712" cy="228600"/>
            <a:chOff x="0" y="0"/>
            <a:chExt cx="260" cy="100"/>
          </a:xfrm>
        </p:grpSpPr>
        <p:sp>
          <p:nvSpPr>
            <p:cNvPr id="9339" name="Rectangle 112">
              <a:extLst>
                <a:ext uri="{FF2B5EF4-FFF2-40B4-BE49-F238E27FC236}">
                  <a16:creationId xmlns:a16="http://schemas.microsoft.com/office/drawing/2014/main" id="{309B21FB-5667-4EEA-A71D-37242DE88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40" name="Rectangle 113">
              <a:extLst>
                <a:ext uri="{FF2B5EF4-FFF2-40B4-BE49-F238E27FC236}">
                  <a16:creationId xmlns:a16="http://schemas.microsoft.com/office/drawing/2014/main" id="{6087E525-7309-497B-9298-5ADB73F27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" y="13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41" name="Rectangle 114">
              <a:extLst>
                <a:ext uri="{FF2B5EF4-FFF2-40B4-BE49-F238E27FC236}">
                  <a16:creationId xmlns:a16="http://schemas.microsoft.com/office/drawing/2014/main" id="{C65168CE-986A-4D16-91DD-001AF82C8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" y="58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42" name="Rectangle 115">
              <a:extLst>
                <a:ext uri="{FF2B5EF4-FFF2-40B4-BE49-F238E27FC236}">
                  <a16:creationId xmlns:a16="http://schemas.microsoft.com/office/drawing/2014/main" id="{DB48BCB1-7600-4DDB-BE11-4F17E0740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" y="5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9235" name="Rectangle 23">
            <a:extLst>
              <a:ext uri="{FF2B5EF4-FFF2-40B4-BE49-F238E27FC236}">
                <a16:creationId xmlns:a16="http://schemas.microsoft.com/office/drawing/2014/main" id="{44ED4329-5C55-43F1-A641-07D79A894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975" y="2516188"/>
            <a:ext cx="1497013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236" name="Rectangle 24">
            <a:extLst>
              <a:ext uri="{FF2B5EF4-FFF2-40B4-BE49-F238E27FC236}">
                <a16:creationId xmlns:a16="http://schemas.microsoft.com/office/drawing/2014/main" id="{E9562C14-2AA3-4A6D-BBC9-CD358F53C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2570163"/>
            <a:ext cx="1473200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237" name="Line 25">
            <a:extLst>
              <a:ext uri="{FF2B5EF4-FFF2-40B4-BE49-F238E27FC236}">
                <a16:creationId xmlns:a16="http://schemas.microsoft.com/office/drawing/2014/main" id="{141A47BC-C112-4CFC-B5CE-228DDEB5F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340100"/>
            <a:ext cx="146050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8" name="Text Box 26">
            <a:extLst>
              <a:ext uri="{FF2B5EF4-FFF2-40B4-BE49-F238E27FC236}">
                <a16:creationId xmlns:a16="http://schemas.microsoft.com/office/drawing/2014/main" id="{D9B7E7BA-E42C-43C4-9803-89EA1D159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33226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transport</a:t>
            </a:r>
          </a:p>
        </p:txBody>
      </p:sp>
      <p:sp>
        <p:nvSpPr>
          <p:cNvPr id="9239" name="Line 27">
            <a:extLst>
              <a:ext uri="{FF2B5EF4-FFF2-40B4-BE49-F238E27FC236}">
                <a16:creationId xmlns:a16="http://schemas.microsoft.com/office/drawing/2014/main" id="{3DBA9525-3222-4C7B-8394-B8D5BB195D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9988" y="3657600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40" name="Text Box 26">
            <a:extLst>
              <a:ext uri="{FF2B5EF4-FFF2-40B4-BE49-F238E27FC236}">
                <a16:creationId xmlns:a16="http://schemas.microsoft.com/office/drawing/2014/main" id="{67E25642-9463-47AE-A0D0-2E4E137B1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63" y="25368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application</a:t>
            </a:r>
          </a:p>
        </p:txBody>
      </p:sp>
      <p:sp>
        <p:nvSpPr>
          <p:cNvPr id="9241" name="Text Box 26">
            <a:extLst>
              <a:ext uri="{FF2B5EF4-FFF2-40B4-BE49-F238E27FC236}">
                <a16:creationId xmlns:a16="http://schemas.microsoft.com/office/drawing/2014/main" id="{7E055A0C-2CCF-4242-9B34-2369E4F48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42275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physical</a:t>
            </a:r>
          </a:p>
        </p:txBody>
      </p:sp>
      <p:sp>
        <p:nvSpPr>
          <p:cNvPr id="9242" name="Text Box 26">
            <a:extLst>
              <a:ext uri="{FF2B5EF4-FFF2-40B4-BE49-F238E27FC236}">
                <a16:creationId xmlns:a16="http://schemas.microsoft.com/office/drawing/2014/main" id="{B3B811D9-B37A-4440-90E5-10D63172C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39417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link</a:t>
            </a:r>
          </a:p>
        </p:txBody>
      </p:sp>
      <p:sp>
        <p:nvSpPr>
          <p:cNvPr id="9243" name="Text Box 26">
            <a:extLst>
              <a:ext uri="{FF2B5EF4-FFF2-40B4-BE49-F238E27FC236}">
                <a16:creationId xmlns:a16="http://schemas.microsoft.com/office/drawing/2014/main" id="{27404500-71E2-4BDE-AF96-9743CFACC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36433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network</a:t>
            </a:r>
          </a:p>
        </p:txBody>
      </p:sp>
      <p:sp>
        <p:nvSpPr>
          <p:cNvPr id="9244" name="Line 27">
            <a:extLst>
              <a:ext uri="{FF2B5EF4-FFF2-40B4-BE49-F238E27FC236}">
                <a16:creationId xmlns:a16="http://schemas.microsoft.com/office/drawing/2014/main" id="{8A361FAB-1618-4F40-B8BC-C6C07945D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6813" y="3968750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45" name="Line 27">
            <a:extLst>
              <a:ext uri="{FF2B5EF4-FFF2-40B4-BE49-F238E27FC236}">
                <a16:creationId xmlns:a16="http://schemas.microsoft.com/office/drawing/2014/main" id="{D54094C3-5817-4807-87AA-03B0B90CC8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3638" y="4267200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46" name="Oval 128">
            <a:extLst>
              <a:ext uri="{FF2B5EF4-FFF2-40B4-BE49-F238E27FC236}">
                <a16:creationId xmlns:a16="http://schemas.microsoft.com/office/drawing/2014/main" id="{9D40F881-3537-4BF1-AD7B-8C575C26A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50" y="2876550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mic Sans MS" panose="030F0702030302020204" pitchFamily="66" charset="0"/>
              </a:rPr>
              <a:t>P1</a:t>
            </a:r>
          </a:p>
        </p:txBody>
      </p:sp>
      <p:grpSp>
        <p:nvGrpSpPr>
          <p:cNvPr id="3" name="Group 134">
            <a:extLst>
              <a:ext uri="{FF2B5EF4-FFF2-40B4-BE49-F238E27FC236}">
                <a16:creationId xmlns:a16="http://schemas.microsoft.com/office/drawing/2014/main" id="{3311A172-8C86-4ABD-9E54-7514E1928684}"/>
              </a:ext>
            </a:extLst>
          </p:cNvPr>
          <p:cNvGrpSpPr>
            <a:grpSpLocks/>
          </p:cNvGrpSpPr>
          <p:nvPr/>
        </p:nvGrpSpPr>
        <p:grpSpPr bwMode="auto">
          <a:xfrm>
            <a:off x="3992563" y="3192463"/>
            <a:ext cx="887412" cy="228600"/>
            <a:chOff x="0" y="0"/>
            <a:chExt cx="260" cy="100"/>
          </a:xfrm>
        </p:grpSpPr>
        <p:sp>
          <p:nvSpPr>
            <p:cNvPr id="9335" name="Rectangle 135">
              <a:extLst>
                <a:ext uri="{FF2B5EF4-FFF2-40B4-BE49-F238E27FC236}">
                  <a16:creationId xmlns:a16="http://schemas.microsoft.com/office/drawing/2014/main" id="{45F97000-14B1-4787-8A53-BC84EE3FD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36" name="Rectangle 136">
              <a:extLst>
                <a:ext uri="{FF2B5EF4-FFF2-40B4-BE49-F238E27FC236}">
                  <a16:creationId xmlns:a16="http://schemas.microsoft.com/office/drawing/2014/main" id="{47F7073C-0DC4-4EA8-9828-5F51B18B1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" y="13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37" name="Rectangle 137">
              <a:extLst>
                <a:ext uri="{FF2B5EF4-FFF2-40B4-BE49-F238E27FC236}">
                  <a16:creationId xmlns:a16="http://schemas.microsoft.com/office/drawing/2014/main" id="{950497FD-A59D-420D-B257-364C04BB8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" y="58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38" name="Rectangle 138">
              <a:extLst>
                <a:ext uri="{FF2B5EF4-FFF2-40B4-BE49-F238E27FC236}">
                  <a16:creationId xmlns:a16="http://schemas.microsoft.com/office/drawing/2014/main" id="{B9D22506-55D7-41CC-8014-6F7A7C671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" y="5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9248" name="Rectangle 23">
            <a:extLst>
              <a:ext uri="{FF2B5EF4-FFF2-40B4-BE49-F238E27FC236}">
                <a16:creationId xmlns:a16="http://schemas.microsoft.com/office/drawing/2014/main" id="{79C87037-E705-4342-AFEC-101AD0ED8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2741613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249" name="Rectangle 24">
            <a:extLst>
              <a:ext uri="{FF2B5EF4-FFF2-40B4-BE49-F238E27FC236}">
                <a16:creationId xmlns:a16="http://schemas.microsoft.com/office/drawing/2014/main" id="{1D5EFC3E-8CAD-4848-B49E-BD85CEF82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795588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250" name="Line 25">
            <a:extLst>
              <a:ext uri="{FF2B5EF4-FFF2-40B4-BE49-F238E27FC236}">
                <a16:creationId xmlns:a16="http://schemas.microsoft.com/office/drawing/2014/main" id="{AADE4FF5-51A6-4E49-BCBB-81F07C459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3556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51" name="Text Box 26">
            <a:extLst>
              <a:ext uri="{FF2B5EF4-FFF2-40B4-BE49-F238E27FC236}">
                <a16:creationId xmlns:a16="http://schemas.microsoft.com/office/drawing/2014/main" id="{2419B89D-4ABD-4D62-8209-E7F0B6306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35385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transport</a:t>
            </a:r>
          </a:p>
        </p:txBody>
      </p:sp>
      <p:sp>
        <p:nvSpPr>
          <p:cNvPr id="9252" name="Line 27">
            <a:extLst>
              <a:ext uri="{FF2B5EF4-FFF2-40B4-BE49-F238E27FC236}">
                <a16:creationId xmlns:a16="http://schemas.microsoft.com/office/drawing/2014/main" id="{24266521-B00F-4BB3-92F5-E656E8B74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3063" y="38766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53" name="Line 28">
            <a:extLst>
              <a:ext uri="{FF2B5EF4-FFF2-40B4-BE49-F238E27FC236}">
                <a16:creationId xmlns:a16="http://schemas.microsoft.com/office/drawing/2014/main" id="{6E92046D-611F-4635-A363-CB8076179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8775" y="41862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54" name="Line 29">
            <a:extLst>
              <a:ext uri="{FF2B5EF4-FFF2-40B4-BE49-F238E27FC236}">
                <a16:creationId xmlns:a16="http://schemas.microsoft.com/office/drawing/2014/main" id="{23311B9B-DD34-4D8D-9BD7-FCAE7982AB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8775" y="447198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55" name="Text Box 26">
            <a:extLst>
              <a:ext uri="{FF2B5EF4-FFF2-40B4-BE49-F238E27FC236}">
                <a16:creationId xmlns:a16="http://schemas.microsoft.com/office/drawing/2014/main" id="{4D6EBC59-1B6A-4DBD-A153-41FF1FA45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8" y="27860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application</a:t>
            </a:r>
          </a:p>
        </p:txBody>
      </p:sp>
      <p:sp>
        <p:nvSpPr>
          <p:cNvPr id="9256" name="Text Box 26">
            <a:extLst>
              <a:ext uri="{FF2B5EF4-FFF2-40B4-BE49-F238E27FC236}">
                <a16:creationId xmlns:a16="http://schemas.microsoft.com/office/drawing/2014/main" id="{ECFC91E8-D86B-4CEF-984D-2B4203251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38" y="44434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physical</a:t>
            </a:r>
          </a:p>
        </p:txBody>
      </p:sp>
      <p:sp>
        <p:nvSpPr>
          <p:cNvPr id="9257" name="Text Box 26">
            <a:extLst>
              <a:ext uri="{FF2B5EF4-FFF2-40B4-BE49-F238E27FC236}">
                <a16:creationId xmlns:a16="http://schemas.microsoft.com/office/drawing/2014/main" id="{187B3C5D-21AD-46E2-A236-B4522F274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1788" y="41576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link</a:t>
            </a:r>
          </a:p>
        </p:txBody>
      </p:sp>
      <p:sp>
        <p:nvSpPr>
          <p:cNvPr id="9258" name="Text Box 26">
            <a:extLst>
              <a:ext uri="{FF2B5EF4-FFF2-40B4-BE49-F238E27FC236}">
                <a16:creationId xmlns:a16="http://schemas.microsoft.com/office/drawing/2014/main" id="{81CABD2E-B0E7-4BC0-A4A5-D331E62A7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38623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400"/>
              <a:t>network</a:t>
            </a:r>
          </a:p>
        </p:txBody>
      </p:sp>
      <p:sp>
        <p:nvSpPr>
          <p:cNvPr id="9259" name="Oval 153">
            <a:extLst>
              <a:ext uri="{FF2B5EF4-FFF2-40B4-BE49-F238E27FC236}">
                <a16:creationId xmlns:a16="http://schemas.microsoft.com/office/drawing/2014/main" id="{575EF07A-0D4A-4A4A-B301-0CE730C74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0" y="309403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mic Sans MS" panose="030F0702030302020204" pitchFamily="66" charset="0"/>
              </a:rPr>
              <a:t>P4</a:t>
            </a:r>
          </a:p>
        </p:txBody>
      </p:sp>
      <p:sp>
        <p:nvSpPr>
          <p:cNvPr id="9260" name="Freeform 154">
            <a:extLst>
              <a:ext uri="{FF2B5EF4-FFF2-40B4-BE49-F238E27FC236}">
                <a16:creationId xmlns:a16="http://schemas.microsoft.com/office/drawing/2014/main" id="{AC443E29-2B5D-4517-ABE8-FB66671E87C5}"/>
              </a:ext>
            </a:extLst>
          </p:cNvPr>
          <p:cNvSpPr>
            <a:spLocks/>
          </p:cNvSpPr>
          <p:nvPr/>
        </p:nvSpPr>
        <p:spPr bwMode="auto">
          <a:xfrm>
            <a:off x="8002588" y="2762250"/>
            <a:ext cx="504825" cy="2133600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8"/>
              <a:gd name="T16" fmla="*/ 0 h 1344"/>
              <a:gd name="T17" fmla="*/ 318 w 318"/>
              <a:gd name="T18" fmla="*/ 1344 h 13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156">
            <a:extLst>
              <a:ext uri="{FF2B5EF4-FFF2-40B4-BE49-F238E27FC236}">
                <a16:creationId xmlns:a16="http://schemas.microsoft.com/office/drawing/2014/main" id="{21E69429-6C15-428D-A34E-781F89ED19B3}"/>
              </a:ext>
            </a:extLst>
          </p:cNvPr>
          <p:cNvGrpSpPr>
            <a:grpSpLocks/>
          </p:cNvGrpSpPr>
          <p:nvPr/>
        </p:nvGrpSpPr>
        <p:grpSpPr bwMode="auto">
          <a:xfrm>
            <a:off x="7035800" y="3425825"/>
            <a:ext cx="620713" cy="204788"/>
            <a:chOff x="0" y="0"/>
            <a:chExt cx="260" cy="100"/>
          </a:xfrm>
        </p:grpSpPr>
        <p:sp>
          <p:nvSpPr>
            <p:cNvPr id="9331" name="Rectangle 157">
              <a:extLst>
                <a:ext uri="{FF2B5EF4-FFF2-40B4-BE49-F238E27FC236}">
                  <a16:creationId xmlns:a16="http://schemas.microsoft.com/office/drawing/2014/main" id="{E4C7F534-73F5-4395-83DC-D92584111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32" name="Rectangle 158">
              <a:extLst>
                <a:ext uri="{FF2B5EF4-FFF2-40B4-BE49-F238E27FC236}">
                  <a16:creationId xmlns:a16="http://schemas.microsoft.com/office/drawing/2014/main" id="{BF09F552-BABB-4432-9CF7-76E1224E6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" y="13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33" name="Rectangle 159">
              <a:extLst>
                <a:ext uri="{FF2B5EF4-FFF2-40B4-BE49-F238E27FC236}">
                  <a16:creationId xmlns:a16="http://schemas.microsoft.com/office/drawing/2014/main" id="{97FB341A-DC99-4AD0-A34C-7F2EB7E9C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" y="5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34" name="Rectangle 160">
              <a:extLst>
                <a:ext uri="{FF2B5EF4-FFF2-40B4-BE49-F238E27FC236}">
                  <a16:creationId xmlns:a16="http://schemas.microsoft.com/office/drawing/2014/main" id="{875469D4-1497-4ABC-81E7-108FDA258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" y="5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5418" name="Rectangle 173">
            <a:extLst>
              <a:ext uri="{FF2B5EF4-FFF2-40B4-BE49-F238E27FC236}">
                <a16:creationId xmlns:a16="http://schemas.microsoft.com/office/drawing/2014/main" id="{82BD9190-80D5-410D-A807-CBB2107B0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1752600"/>
            <a:ext cx="2659063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b="1">
                <a:latin typeface="Courier New" panose="02070309020205020404" pitchFamily="49" charset="0"/>
              </a:rPr>
              <a:t>DatagramSocket mySocket1 = new DatagramSocket (</a:t>
            </a:r>
            <a:r>
              <a:rPr lang="en-US" altLang="zh-CN" b="1">
                <a:solidFill>
                  <a:srgbClr val="CC0000"/>
                </a:solidFill>
                <a:latin typeface="Courier New" panose="02070309020205020404" pitchFamily="49" charset="0"/>
              </a:rPr>
              <a:t>5775</a:t>
            </a:r>
            <a:r>
              <a:rPr lang="en-US" altLang="zh-CN" b="1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>
              <a:latin typeface="Courier New" panose="02070309020205020404" pitchFamily="49" charset="0"/>
            </a:endParaRPr>
          </a:p>
        </p:txBody>
      </p:sp>
      <p:sp>
        <p:nvSpPr>
          <p:cNvPr id="15419" name="Rectangle 174">
            <a:extLst>
              <a:ext uri="{FF2B5EF4-FFF2-40B4-BE49-F238E27FC236}">
                <a16:creationId xmlns:a16="http://schemas.microsoft.com/office/drawing/2014/main" id="{9918A069-2A59-41A3-9655-3C28643FE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1703388"/>
            <a:ext cx="2613025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5888" indent="-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b="1">
                <a:latin typeface="Courier New" panose="02070309020205020404" pitchFamily="49" charset="0"/>
              </a:rPr>
              <a:t>DatagramSocket mySocket2 = new DatagramSocket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b="1">
                <a:latin typeface="Courier New" panose="02070309020205020404" pitchFamily="49" charset="0"/>
              </a:rPr>
              <a:t> (</a:t>
            </a:r>
            <a:r>
              <a:rPr lang="en-US" altLang="zh-CN" b="1">
                <a:solidFill>
                  <a:srgbClr val="CC0000"/>
                </a:solidFill>
                <a:latin typeface="Courier New" panose="02070309020205020404" pitchFamily="49" charset="0"/>
              </a:rPr>
              <a:t>9157</a:t>
            </a:r>
            <a:r>
              <a:rPr lang="en-US" altLang="zh-CN" b="1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000">
              <a:latin typeface="Courier New" panose="02070309020205020404" pitchFamily="49" charset="0"/>
            </a:endParaRPr>
          </a:p>
        </p:txBody>
      </p:sp>
      <p:sp>
        <p:nvSpPr>
          <p:cNvPr id="15420" name="Line 177">
            <a:extLst>
              <a:ext uri="{FF2B5EF4-FFF2-40B4-BE49-F238E27FC236}">
                <a16:creationId xmlns:a16="http://schemas.microsoft.com/office/drawing/2014/main" id="{55D40342-632A-43DF-A251-68293483B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2875" y="3506788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21" name="Line 178">
            <a:extLst>
              <a:ext uri="{FF2B5EF4-FFF2-40B4-BE49-F238E27FC236}">
                <a16:creationId xmlns:a16="http://schemas.microsoft.com/office/drawing/2014/main" id="{620C23D8-6A8B-4431-83A4-84FA24B1B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265488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22" name="Line 180">
            <a:extLst>
              <a:ext uri="{FF2B5EF4-FFF2-40B4-BE49-F238E27FC236}">
                <a16:creationId xmlns:a16="http://schemas.microsoft.com/office/drawing/2014/main" id="{546CD13F-08C5-4984-9B4B-2654B6C61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2875" y="5665788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23" name="Line 181">
            <a:extLst>
              <a:ext uri="{FF2B5EF4-FFF2-40B4-BE49-F238E27FC236}">
                <a16:creationId xmlns:a16="http://schemas.microsoft.com/office/drawing/2014/main" id="{DA101222-60C1-4E18-9D6D-227095D01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9575" y="3278188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24" name="Line 182">
            <a:extLst>
              <a:ext uri="{FF2B5EF4-FFF2-40B4-BE49-F238E27FC236}">
                <a16:creationId xmlns:a16="http://schemas.microsoft.com/office/drawing/2014/main" id="{97732C71-DB21-4983-B3E5-B3594CAC7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0825" y="5507038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25" name="Line 183">
            <a:extLst>
              <a:ext uri="{FF2B5EF4-FFF2-40B4-BE49-F238E27FC236}">
                <a16:creationId xmlns:a16="http://schemas.microsoft.com/office/drawing/2014/main" id="{124BB8A9-B7BB-40EC-8504-FAE113F0B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4475" y="3494088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26" name="Line 184">
            <a:extLst>
              <a:ext uri="{FF2B5EF4-FFF2-40B4-BE49-F238E27FC236}">
                <a16:creationId xmlns:a16="http://schemas.microsoft.com/office/drawing/2014/main" id="{C2F5DC38-90FC-4B90-925D-F2E16A256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3150" y="3544888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27" name="Line 185">
            <a:extLst>
              <a:ext uri="{FF2B5EF4-FFF2-40B4-BE49-F238E27FC236}">
                <a16:creationId xmlns:a16="http://schemas.microsoft.com/office/drawing/2014/main" id="{7B331372-BFDC-4A82-98E3-63B02275E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5675" y="3513138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28" name="Line 186">
            <a:extLst>
              <a:ext uri="{FF2B5EF4-FFF2-40B4-BE49-F238E27FC236}">
                <a16:creationId xmlns:a16="http://schemas.microsoft.com/office/drawing/2014/main" id="{2ED4C5F0-11D0-49FA-9280-F748279C3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6275" y="3284538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29" name="Line 187">
            <a:extLst>
              <a:ext uri="{FF2B5EF4-FFF2-40B4-BE49-F238E27FC236}">
                <a16:creationId xmlns:a16="http://schemas.microsoft.com/office/drawing/2014/main" id="{63319949-8E30-4A5F-9BC4-795A50E1C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9625" y="3297238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30" name="Line 188">
            <a:extLst>
              <a:ext uri="{FF2B5EF4-FFF2-40B4-BE49-F238E27FC236}">
                <a16:creationId xmlns:a16="http://schemas.microsoft.com/office/drawing/2014/main" id="{1E10E13C-2DA5-4305-B1CB-2D4C7ABB8A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5684838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31" name="Line 189">
            <a:extLst>
              <a:ext uri="{FF2B5EF4-FFF2-40B4-BE49-F238E27FC236}">
                <a16:creationId xmlns:a16="http://schemas.microsoft.com/office/drawing/2014/main" id="{C15F0FFA-EF35-4D9C-9B8B-8B68DD0B8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5" y="5516563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" name="Group 196">
            <a:extLst>
              <a:ext uri="{FF2B5EF4-FFF2-40B4-BE49-F238E27FC236}">
                <a16:creationId xmlns:a16="http://schemas.microsoft.com/office/drawing/2014/main" id="{6BB613C9-A2DF-4A9A-8B13-DCC3B97B893C}"/>
              </a:ext>
            </a:extLst>
          </p:cNvPr>
          <p:cNvGrpSpPr>
            <a:grpSpLocks/>
          </p:cNvGrpSpPr>
          <p:nvPr/>
        </p:nvGrpSpPr>
        <p:grpSpPr bwMode="auto">
          <a:xfrm>
            <a:off x="1130300" y="5765800"/>
            <a:ext cx="1644650" cy="652463"/>
            <a:chOff x="0" y="0"/>
            <a:chExt cx="1036" cy="411"/>
          </a:xfrm>
        </p:grpSpPr>
        <p:sp>
          <p:nvSpPr>
            <p:cNvPr id="9328" name="Rectangle 193">
              <a:extLst>
                <a:ext uri="{FF2B5EF4-FFF2-40B4-BE49-F238E27FC236}">
                  <a16:creationId xmlns:a16="http://schemas.microsoft.com/office/drawing/2014/main" id="{B332685F-7061-477C-A872-12702EB58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29" name="Line 194">
              <a:extLst>
                <a:ext uri="{FF2B5EF4-FFF2-40B4-BE49-F238E27FC236}">
                  <a16:creationId xmlns:a16="http://schemas.microsoft.com/office/drawing/2014/main" id="{27E59041-AFAF-40F7-B2DC-22206FC6C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" y="73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30" name="Text Box 195">
              <a:extLst>
                <a:ext uri="{FF2B5EF4-FFF2-40B4-BE49-F238E27FC236}">
                  <a16:creationId xmlns:a16="http://schemas.microsoft.com/office/drawing/2014/main" id="{70A28D8F-C390-4AD0-B9B3-EFD9392D1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5"/>
              <a:ext cx="994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400"/>
                <a:t>source port: 9157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400"/>
                <a:t>dest port: 6428</a:t>
              </a:r>
            </a:p>
          </p:txBody>
        </p:sp>
      </p:grpSp>
      <p:grpSp>
        <p:nvGrpSpPr>
          <p:cNvPr id="6" name="Group 201">
            <a:extLst>
              <a:ext uri="{FF2B5EF4-FFF2-40B4-BE49-F238E27FC236}">
                <a16:creationId xmlns:a16="http://schemas.microsoft.com/office/drawing/2014/main" id="{22821420-F47F-429B-B64A-BF9DA1433868}"/>
              </a:ext>
            </a:extLst>
          </p:cNvPr>
          <p:cNvGrpSpPr>
            <a:grpSpLocks/>
          </p:cNvGrpSpPr>
          <p:nvPr/>
        </p:nvGrpSpPr>
        <p:grpSpPr bwMode="auto">
          <a:xfrm>
            <a:off x="2428875" y="4889500"/>
            <a:ext cx="1692275" cy="652463"/>
            <a:chOff x="0" y="0"/>
            <a:chExt cx="1066" cy="411"/>
          </a:xfrm>
        </p:grpSpPr>
        <p:sp>
          <p:nvSpPr>
            <p:cNvPr id="9325" name="Rectangle 198">
              <a:extLst>
                <a:ext uri="{FF2B5EF4-FFF2-40B4-BE49-F238E27FC236}">
                  <a16:creationId xmlns:a16="http://schemas.microsoft.com/office/drawing/2014/main" id="{A9966951-F298-4B5B-BBC4-31AF38B69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26" name="Line 199">
              <a:extLst>
                <a:ext uri="{FF2B5EF4-FFF2-40B4-BE49-F238E27FC236}">
                  <a16:creationId xmlns:a16="http://schemas.microsoft.com/office/drawing/2014/main" id="{7482108C-2FAA-42A3-B137-242A88454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8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7" name="Text Box 200">
              <a:extLst>
                <a:ext uri="{FF2B5EF4-FFF2-40B4-BE49-F238E27FC236}">
                  <a16:creationId xmlns:a16="http://schemas.microsoft.com/office/drawing/2014/main" id="{51FBFDF0-7051-4839-B2BD-7C86B53C5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" y="125"/>
              <a:ext cx="994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400"/>
                <a:t>source port: 6428</a:t>
              </a:r>
            </a:p>
            <a:p>
              <a:pPr>
                <a:lnSpc>
                  <a:spcPct val="85000"/>
                </a:lnSpc>
              </a:pPr>
              <a:r>
                <a:rPr lang="en-US" altLang="zh-CN" sz="1400"/>
                <a:t>dest port: 9157</a:t>
              </a:r>
            </a:p>
          </p:txBody>
        </p:sp>
      </p:grpSp>
      <p:grpSp>
        <p:nvGrpSpPr>
          <p:cNvPr id="7" name="Group 202">
            <a:extLst>
              <a:ext uri="{FF2B5EF4-FFF2-40B4-BE49-F238E27FC236}">
                <a16:creationId xmlns:a16="http://schemas.microsoft.com/office/drawing/2014/main" id="{1600E5C6-D0AA-49AB-ACC2-FC9D52198282}"/>
              </a:ext>
            </a:extLst>
          </p:cNvPr>
          <p:cNvGrpSpPr>
            <a:grpSpLocks/>
          </p:cNvGrpSpPr>
          <p:nvPr/>
        </p:nvGrpSpPr>
        <p:grpSpPr bwMode="auto">
          <a:xfrm>
            <a:off x="5453063" y="4889500"/>
            <a:ext cx="1341437" cy="652463"/>
            <a:chOff x="0" y="0"/>
            <a:chExt cx="845" cy="411"/>
          </a:xfrm>
        </p:grpSpPr>
        <p:sp>
          <p:nvSpPr>
            <p:cNvPr id="9322" name="Rectangle 203">
              <a:extLst>
                <a:ext uri="{FF2B5EF4-FFF2-40B4-BE49-F238E27FC236}">
                  <a16:creationId xmlns:a16="http://schemas.microsoft.com/office/drawing/2014/main" id="{2CFC9157-74ED-4AF3-9C4E-79DE45D69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" y="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23" name="Line 204">
              <a:extLst>
                <a:ext uri="{FF2B5EF4-FFF2-40B4-BE49-F238E27FC236}">
                  <a16:creationId xmlns:a16="http://schemas.microsoft.com/office/drawing/2014/main" id="{4A67E3AF-7EC1-4E6B-81F5-363C12AA0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0" y="73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4" name="Text Box 205">
              <a:extLst>
                <a:ext uri="{FF2B5EF4-FFF2-40B4-BE49-F238E27FC236}">
                  <a16:creationId xmlns:a16="http://schemas.microsoft.com/office/drawing/2014/main" id="{8341423B-9C2D-41B4-BB1C-484777851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5"/>
              <a:ext cx="80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400"/>
                <a:t>source port: ?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400"/>
                <a:t>dest port: ?</a:t>
              </a:r>
            </a:p>
          </p:txBody>
        </p:sp>
      </p:grpSp>
      <p:grpSp>
        <p:nvGrpSpPr>
          <p:cNvPr id="8" name="Group 206">
            <a:extLst>
              <a:ext uri="{FF2B5EF4-FFF2-40B4-BE49-F238E27FC236}">
                <a16:creationId xmlns:a16="http://schemas.microsoft.com/office/drawing/2014/main" id="{2A0881A5-1581-472B-B855-C35C5A3180F2}"/>
              </a:ext>
            </a:extLst>
          </p:cNvPr>
          <p:cNvGrpSpPr>
            <a:grpSpLocks/>
          </p:cNvGrpSpPr>
          <p:nvPr/>
        </p:nvGrpSpPr>
        <p:grpSpPr bwMode="auto">
          <a:xfrm>
            <a:off x="4694238" y="5743575"/>
            <a:ext cx="1389062" cy="652463"/>
            <a:chOff x="0" y="0"/>
            <a:chExt cx="875" cy="411"/>
          </a:xfrm>
        </p:grpSpPr>
        <p:sp>
          <p:nvSpPr>
            <p:cNvPr id="9319" name="Rectangle 207">
              <a:extLst>
                <a:ext uri="{FF2B5EF4-FFF2-40B4-BE49-F238E27FC236}">
                  <a16:creationId xmlns:a16="http://schemas.microsoft.com/office/drawing/2014/main" id="{A29AC035-EA7D-475E-ABCA-63CF3929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20" name="Line 208">
              <a:extLst>
                <a:ext uri="{FF2B5EF4-FFF2-40B4-BE49-F238E27FC236}">
                  <a16:creationId xmlns:a16="http://schemas.microsoft.com/office/drawing/2014/main" id="{F217B2EE-F4B5-4A28-AD2D-ACA846889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8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21" name="Text Box 209">
              <a:extLst>
                <a:ext uri="{FF2B5EF4-FFF2-40B4-BE49-F238E27FC236}">
                  <a16:creationId xmlns:a16="http://schemas.microsoft.com/office/drawing/2014/main" id="{21F21997-8205-403D-B09F-8424F1F15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" y="125"/>
              <a:ext cx="80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400"/>
                <a:t>source port: ?</a:t>
              </a:r>
            </a:p>
            <a:p>
              <a:pPr>
                <a:lnSpc>
                  <a:spcPct val="85000"/>
                </a:lnSpc>
              </a:pPr>
              <a:r>
                <a:rPr lang="en-US" altLang="zh-CN" sz="1400"/>
                <a:t>dest port: ?</a:t>
              </a:r>
            </a:p>
          </p:txBody>
        </p:sp>
      </p:grpSp>
      <p:grpSp>
        <p:nvGrpSpPr>
          <p:cNvPr id="9280" name="Group 214">
            <a:extLst>
              <a:ext uri="{FF2B5EF4-FFF2-40B4-BE49-F238E27FC236}">
                <a16:creationId xmlns:a16="http://schemas.microsoft.com/office/drawing/2014/main" id="{C7DEA140-A385-4F16-8CB4-E24173351DB6}"/>
              </a:ext>
            </a:extLst>
          </p:cNvPr>
          <p:cNvGrpSpPr>
            <a:grpSpLocks/>
          </p:cNvGrpSpPr>
          <p:nvPr/>
        </p:nvGrpSpPr>
        <p:grpSpPr bwMode="auto">
          <a:xfrm>
            <a:off x="0" y="4381500"/>
            <a:ext cx="711200" cy="669925"/>
            <a:chOff x="0" y="0"/>
            <a:chExt cx="981" cy="1105"/>
          </a:xfrm>
        </p:grpSpPr>
        <p:pic>
          <p:nvPicPr>
            <p:cNvPr id="9317" name="Picture 215" descr="desktop_computer_stylized_medium">
              <a:extLst>
                <a:ext uri="{FF2B5EF4-FFF2-40B4-BE49-F238E27FC236}">
                  <a16:creationId xmlns:a16="http://schemas.microsoft.com/office/drawing/2014/main" id="{A09BFEAC-F937-4337-8D4F-ADC4533D8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0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18" name="Freeform 216">
              <a:extLst>
                <a:ext uri="{FF2B5EF4-FFF2-40B4-BE49-F238E27FC236}">
                  <a16:creationId xmlns:a16="http://schemas.microsoft.com/office/drawing/2014/main" id="{C14D4882-E5CC-4D39-A896-34CBE3686A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" y="106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56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281" name="Group 217">
            <a:extLst>
              <a:ext uri="{FF2B5EF4-FFF2-40B4-BE49-F238E27FC236}">
                <a16:creationId xmlns:a16="http://schemas.microsoft.com/office/drawing/2014/main" id="{065DEEEB-AF69-4064-AD22-E57E1265F33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69288" y="4505325"/>
            <a:ext cx="711200" cy="669925"/>
            <a:chOff x="0" y="0"/>
            <a:chExt cx="981" cy="1105"/>
          </a:xfrm>
        </p:grpSpPr>
        <p:pic>
          <p:nvPicPr>
            <p:cNvPr id="9315" name="Picture 218" descr="desktop_computer_stylized_medium">
              <a:extLst>
                <a:ext uri="{FF2B5EF4-FFF2-40B4-BE49-F238E27FC236}">
                  <a16:creationId xmlns:a16="http://schemas.microsoft.com/office/drawing/2014/main" id="{8BBB8B59-C3C4-4436-A57C-33C498CED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0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16" name="Freeform 219">
              <a:extLst>
                <a:ext uri="{FF2B5EF4-FFF2-40B4-BE49-F238E27FC236}">
                  <a16:creationId xmlns:a16="http://schemas.microsoft.com/office/drawing/2014/main" id="{A4F851A8-4995-41E7-8087-D3D398F6F7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" y="106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56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282" name="Group 220">
            <a:extLst>
              <a:ext uri="{FF2B5EF4-FFF2-40B4-BE49-F238E27FC236}">
                <a16:creationId xmlns:a16="http://schemas.microsoft.com/office/drawing/2014/main" id="{0E5F4295-1A77-4AFB-95FE-D3FBCABC8613}"/>
              </a:ext>
            </a:extLst>
          </p:cNvPr>
          <p:cNvGrpSpPr>
            <a:grpSpLocks/>
          </p:cNvGrpSpPr>
          <p:nvPr/>
        </p:nvGrpSpPr>
        <p:grpSpPr bwMode="auto">
          <a:xfrm>
            <a:off x="3092450" y="3903663"/>
            <a:ext cx="358775" cy="704850"/>
            <a:chOff x="0" y="0"/>
            <a:chExt cx="1425" cy="2396"/>
          </a:xfrm>
        </p:grpSpPr>
        <p:sp>
          <p:nvSpPr>
            <p:cNvPr id="9283" name="Freeform 221">
              <a:extLst>
                <a:ext uri="{FF2B5EF4-FFF2-40B4-BE49-F238E27FC236}">
                  <a16:creationId xmlns:a16="http://schemas.microsoft.com/office/drawing/2014/main" id="{4CAB1D9A-137D-4C24-84BF-0F26E8585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4"/>
              <a:ext cx="283" cy="2286"/>
            </a:xfrm>
            <a:custGeom>
              <a:avLst/>
              <a:gdLst>
                <a:gd name="T0" fmla="*/ 9 w 354"/>
                <a:gd name="T1" fmla="*/ 0 h 2742"/>
                <a:gd name="T2" fmla="*/ 47 w 354"/>
                <a:gd name="T3" fmla="*/ 66 h 2742"/>
                <a:gd name="T4" fmla="*/ 46 w 354"/>
                <a:gd name="T5" fmla="*/ 510 h 2742"/>
                <a:gd name="T6" fmla="*/ 0 w 354"/>
                <a:gd name="T7" fmla="*/ 534 h 2742"/>
                <a:gd name="T8" fmla="*/ 9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4" name="Rectangle 222">
              <a:extLst>
                <a:ext uri="{FF2B5EF4-FFF2-40B4-BE49-F238E27FC236}">
                  <a16:creationId xmlns:a16="http://schemas.microsoft.com/office/drawing/2014/main" id="{956E3BB8-38B5-47D8-946C-2BEEF6F51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0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5" name="Freeform 223">
              <a:extLst>
                <a:ext uri="{FF2B5EF4-FFF2-40B4-BE49-F238E27FC236}">
                  <a16:creationId xmlns:a16="http://schemas.microsoft.com/office/drawing/2014/main" id="{2929B353-A49B-4853-8609-1DF933B4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" y="141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9 w 211"/>
                <a:gd name="T3" fmla="*/ 43 h 2537"/>
                <a:gd name="T4" fmla="*/ 2 w 211"/>
                <a:gd name="T5" fmla="*/ 48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6" name="Freeform 224">
              <a:extLst>
                <a:ext uri="{FF2B5EF4-FFF2-40B4-BE49-F238E27FC236}">
                  <a16:creationId xmlns:a16="http://schemas.microsoft.com/office/drawing/2014/main" id="{883858B2-CC79-4DB3-A617-4627A8B24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" y="1211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45 w 328"/>
                <a:gd name="T3" fmla="*/ 25 h 226"/>
                <a:gd name="T4" fmla="*/ 45 w 328"/>
                <a:gd name="T5" fmla="*/ 45 h 226"/>
                <a:gd name="T6" fmla="*/ 0 w 328"/>
                <a:gd name="T7" fmla="*/ 1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7" name="Rectangle 225">
              <a:extLst>
                <a:ext uri="{FF2B5EF4-FFF2-40B4-BE49-F238E27FC236}">
                  <a16:creationId xmlns:a16="http://schemas.microsoft.com/office/drawing/2014/main" id="{57EB2DE0-F865-40A3-9E2A-1C178578C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264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9288" name="Group 226">
              <a:extLst>
                <a:ext uri="{FF2B5EF4-FFF2-40B4-BE49-F238E27FC236}">
                  <a16:creationId xmlns:a16="http://schemas.microsoft.com/office/drawing/2014/main" id="{FFDD5B16-AFFF-4C15-8E77-CD913762D9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" y="239"/>
              <a:ext cx="581" cy="145"/>
              <a:chOff x="0" y="0"/>
              <a:chExt cx="725" cy="139"/>
            </a:xfrm>
          </p:grpSpPr>
          <p:sp>
            <p:nvSpPr>
              <p:cNvPr id="9313" name="AutoShape 227">
                <a:extLst>
                  <a:ext uri="{FF2B5EF4-FFF2-40B4-BE49-F238E27FC236}">
                    <a16:creationId xmlns:a16="http://schemas.microsoft.com/office/drawing/2014/main" id="{334A22EA-73AD-48F7-9DE4-CE12AC278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-1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14" name="AutoShape 228">
                <a:extLst>
                  <a:ext uri="{FF2B5EF4-FFF2-40B4-BE49-F238E27FC236}">
                    <a16:creationId xmlns:a16="http://schemas.microsoft.com/office/drawing/2014/main" id="{F9194ED1-28E5-4886-89C9-212CCD082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" y="14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289" name="Rectangle 229">
              <a:extLst>
                <a:ext uri="{FF2B5EF4-FFF2-40B4-BE49-F238E27FC236}">
                  <a16:creationId xmlns:a16="http://schemas.microsoft.com/office/drawing/2014/main" id="{6433E131-63CC-445F-AABE-051F29A04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88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9290" name="Group 230">
              <a:extLst>
                <a:ext uri="{FF2B5EF4-FFF2-40B4-BE49-F238E27FC236}">
                  <a16:creationId xmlns:a16="http://schemas.microsoft.com/office/drawing/2014/main" id="{787D87D1-F2D8-4D2B-B660-58E53CF9B1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" y="565"/>
              <a:ext cx="581" cy="134"/>
              <a:chOff x="0" y="0"/>
              <a:chExt cx="725" cy="139"/>
            </a:xfrm>
          </p:grpSpPr>
          <p:sp>
            <p:nvSpPr>
              <p:cNvPr id="9311" name="AutoShape 231">
                <a:extLst>
                  <a:ext uri="{FF2B5EF4-FFF2-40B4-BE49-F238E27FC236}">
                    <a16:creationId xmlns:a16="http://schemas.microsoft.com/office/drawing/2014/main" id="{8DA7D694-3FE3-4561-9327-47F299B5D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" y="2"/>
                <a:ext cx="724" cy="14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12" name="AutoShape 232">
                <a:extLst>
                  <a:ext uri="{FF2B5EF4-FFF2-40B4-BE49-F238E27FC236}">
                    <a16:creationId xmlns:a16="http://schemas.microsoft.com/office/drawing/2014/main" id="{768F28D3-E70E-4059-986C-41B6B146C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" y="18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291" name="Rectangle 233">
              <a:extLst>
                <a:ext uri="{FF2B5EF4-FFF2-40B4-BE49-F238E27FC236}">
                  <a16:creationId xmlns:a16="http://schemas.microsoft.com/office/drawing/2014/main" id="{9F52FD04-B553-41A1-88DB-8C54C99BF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928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2" name="Rectangle 234">
              <a:extLst>
                <a:ext uri="{FF2B5EF4-FFF2-40B4-BE49-F238E27FC236}">
                  <a16:creationId xmlns:a16="http://schemas.microsoft.com/office/drawing/2014/main" id="{4B1ADE1F-62CD-450C-B44F-2DD3460D4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" y="1225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9293" name="Group 235">
              <a:extLst>
                <a:ext uri="{FF2B5EF4-FFF2-40B4-BE49-F238E27FC236}">
                  <a16:creationId xmlns:a16="http://schemas.microsoft.com/office/drawing/2014/main" id="{DD716967-239A-48D9-A1C7-D84F440972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" y="1198"/>
              <a:ext cx="582" cy="151"/>
              <a:chOff x="0" y="0"/>
              <a:chExt cx="725" cy="139"/>
            </a:xfrm>
          </p:grpSpPr>
          <p:sp>
            <p:nvSpPr>
              <p:cNvPr id="9309" name="AutoShape 236">
                <a:extLst>
                  <a:ext uri="{FF2B5EF4-FFF2-40B4-BE49-F238E27FC236}">
                    <a16:creationId xmlns:a16="http://schemas.microsoft.com/office/drawing/2014/main" id="{BC3EA9ED-CF69-4D11-AEC5-98AB7EDD9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" y="0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10" name="AutoShape 237">
                <a:extLst>
                  <a:ext uri="{FF2B5EF4-FFF2-40B4-BE49-F238E27FC236}">
                    <a16:creationId xmlns:a16="http://schemas.microsoft.com/office/drawing/2014/main" id="{0FA7EC0B-8EE2-4718-9940-769E29A05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15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294" name="Freeform 238">
              <a:extLst>
                <a:ext uri="{FF2B5EF4-FFF2-40B4-BE49-F238E27FC236}">
                  <a16:creationId xmlns:a16="http://schemas.microsoft.com/office/drawing/2014/main" id="{B2741D01-BF7F-48B6-847B-A433FFD48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" y="925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45 w 328"/>
                <a:gd name="T3" fmla="*/ 24 h 226"/>
                <a:gd name="T4" fmla="*/ 45 w 328"/>
                <a:gd name="T5" fmla="*/ 43 h 226"/>
                <a:gd name="T6" fmla="*/ 0 w 328"/>
                <a:gd name="T7" fmla="*/ 1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95" name="Group 239">
              <a:extLst>
                <a:ext uri="{FF2B5EF4-FFF2-40B4-BE49-F238E27FC236}">
                  <a16:creationId xmlns:a16="http://schemas.microsoft.com/office/drawing/2014/main" id="{4CC0D14F-620A-40EF-A173-FC87283F71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" y="898"/>
              <a:ext cx="582" cy="139"/>
              <a:chOff x="0" y="0"/>
              <a:chExt cx="725" cy="139"/>
            </a:xfrm>
          </p:grpSpPr>
          <p:sp>
            <p:nvSpPr>
              <p:cNvPr id="9307" name="AutoShape 240">
                <a:extLst>
                  <a:ext uri="{FF2B5EF4-FFF2-40B4-BE49-F238E27FC236}">
                    <a16:creationId xmlns:a16="http://schemas.microsoft.com/office/drawing/2014/main" id="{B06928A0-B1AD-4C8B-8ACF-A2AA0ADCF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-2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08" name="AutoShape 241">
                <a:extLst>
                  <a:ext uri="{FF2B5EF4-FFF2-40B4-BE49-F238E27FC236}">
                    <a16:creationId xmlns:a16="http://schemas.microsoft.com/office/drawing/2014/main" id="{F9B8A7BD-1028-4FD6-B17F-873C16EA9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" y="14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296" name="Rectangle 242">
              <a:extLst>
                <a:ext uri="{FF2B5EF4-FFF2-40B4-BE49-F238E27FC236}">
                  <a16:creationId xmlns:a16="http://schemas.microsoft.com/office/drawing/2014/main" id="{E66E142D-EB6C-4D2D-A078-BD58A27B9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0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7" name="Freeform 243">
              <a:extLst>
                <a:ext uri="{FF2B5EF4-FFF2-40B4-BE49-F238E27FC236}">
                  <a16:creationId xmlns:a16="http://schemas.microsoft.com/office/drawing/2014/main" id="{EEED8454-FEC1-44E4-88DB-BA63440C1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578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40 w 296"/>
                <a:gd name="T3" fmla="*/ 27 h 256"/>
                <a:gd name="T4" fmla="*/ 40 w 296"/>
                <a:gd name="T5" fmla="*/ 49 h 256"/>
                <a:gd name="T6" fmla="*/ 0 w 296"/>
                <a:gd name="T7" fmla="*/ 1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8" name="Freeform 244">
              <a:extLst>
                <a:ext uri="{FF2B5EF4-FFF2-40B4-BE49-F238E27FC236}">
                  <a16:creationId xmlns:a16="http://schemas.microsoft.com/office/drawing/2014/main" id="{AD06FC81-F925-4E01-BAFD-732D5AA39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" y="251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42 w 304"/>
                <a:gd name="T3" fmla="*/ 32 h 288"/>
                <a:gd name="T4" fmla="*/ 39 w 304"/>
                <a:gd name="T5" fmla="*/ 56 h 288"/>
                <a:gd name="T6" fmla="*/ 2 w 304"/>
                <a:gd name="T7" fmla="*/ 2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9" name="Oval 245">
              <a:extLst>
                <a:ext uri="{FF2B5EF4-FFF2-40B4-BE49-F238E27FC236}">
                  <a16:creationId xmlns:a16="http://schemas.microsoft.com/office/drawing/2014/main" id="{0848F502-28EC-4333-B3AA-705E9AF3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" y="2180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0" name="Freeform 246">
              <a:extLst>
                <a:ext uri="{FF2B5EF4-FFF2-40B4-BE49-F238E27FC236}">
                  <a16:creationId xmlns:a16="http://schemas.microsoft.com/office/drawing/2014/main" id="{63D4DE49-4B6A-4A57-A642-91B2A5C1D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" y="2185"/>
              <a:ext cx="245" cy="200"/>
            </a:xfrm>
            <a:custGeom>
              <a:avLst/>
              <a:gdLst>
                <a:gd name="T0" fmla="*/ 0 w 306"/>
                <a:gd name="T1" fmla="*/ 21 h 240"/>
                <a:gd name="T2" fmla="*/ 2 w 306"/>
                <a:gd name="T3" fmla="*/ 48 h 240"/>
                <a:gd name="T4" fmla="*/ 42 w 306"/>
                <a:gd name="T5" fmla="*/ 22 h 240"/>
                <a:gd name="T6" fmla="*/ 40 w 306"/>
                <a:gd name="T7" fmla="*/ 0 h 240"/>
                <a:gd name="T8" fmla="*/ 0 w 306"/>
                <a:gd name="T9" fmla="*/ 2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1" name="AutoShape 247">
              <a:extLst>
                <a:ext uri="{FF2B5EF4-FFF2-40B4-BE49-F238E27FC236}">
                  <a16:creationId xmlns:a16="http://schemas.microsoft.com/office/drawing/2014/main" id="{52B1BE45-A041-4347-90F7-764FFB397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50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2" name="AutoShape 248">
              <a:extLst>
                <a:ext uri="{FF2B5EF4-FFF2-40B4-BE49-F238E27FC236}">
                  <a16:creationId xmlns:a16="http://schemas.microsoft.com/office/drawing/2014/main" id="{63D3D45C-E308-48C7-9542-A262E53E2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2283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3" name="Oval 249">
              <a:extLst>
                <a:ext uri="{FF2B5EF4-FFF2-40B4-BE49-F238E27FC236}">
                  <a16:creationId xmlns:a16="http://schemas.microsoft.com/office/drawing/2014/main" id="{8B2BC1DF-BBA1-4E3F-BC1E-C92F523BE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" y="1953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4" name="Oval 250">
              <a:extLst>
                <a:ext uri="{FF2B5EF4-FFF2-40B4-BE49-F238E27FC236}">
                  <a16:creationId xmlns:a16="http://schemas.microsoft.com/office/drawing/2014/main" id="{DD1ADC75-9A20-409B-AE3D-788DEADEC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" y="1953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9305" name="Oval 251">
              <a:extLst>
                <a:ext uri="{FF2B5EF4-FFF2-40B4-BE49-F238E27FC236}">
                  <a16:creationId xmlns:a16="http://schemas.microsoft.com/office/drawing/2014/main" id="{17C4ED9A-1165-4F6F-8553-4048D1803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953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6" name="Rectangle 252">
              <a:extLst>
                <a:ext uri="{FF2B5EF4-FFF2-40B4-BE49-F238E27FC236}">
                  <a16:creationId xmlns:a16="http://schemas.microsoft.com/office/drawing/2014/main" id="{9F912AAE-4196-4A9A-9F7D-DDC64818A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408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/>
      <p:bldP spid="1541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CABA3E4-A4DA-460E-B549-19C8624256B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4475" y="501650"/>
            <a:ext cx="8366125" cy="936625"/>
          </a:xfrm>
        </p:spPr>
        <p:txBody>
          <a:bodyPr/>
          <a:lstStyle/>
          <a:p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1.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2</a:t>
            </a:r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Computers’ software approach</a:t>
            </a:r>
            <a:endParaRPr lang="zh-CN" altLang="en-US" sz="40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0DDA13-EDA2-405D-BCD3-C1B71B9C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84" y="1676446"/>
            <a:ext cx="6197919" cy="32005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EB1B24-C742-4235-84D7-CA7BE834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84" y="4877009"/>
            <a:ext cx="6197919" cy="11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0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CABA3E4-A4DA-460E-B549-19C8624256B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4475" y="501650"/>
            <a:ext cx="8366125" cy="936625"/>
          </a:xfrm>
        </p:spPr>
        <p:txBody>
          <a:bodyPr/>
          <a:lstStyle/>
          <a:p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1.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2</a:t>
            </a:r>
            <a:r>
              <a:rPr lang="zh-CN" altLang="en-US" sz="400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4000">
                <a:solidFill>
                  <a:srgbClr val="000000"/>
                </a:solidFill>
                <a:latin typeface="Comic Sans MS" panose="030F0702030302020204" pitchFamily="66" charset="0"/>
              </a:rPr>
              <a:t>Computers’ software approach</a:t>
            </a:r>
            <a:endParaRPr lang="zh-CN" altLang="en-US" sz="40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C8FA2F-98C8-4E7E-B305-DA670B7B4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86" y="1600248"/>
            <a:ext cx="5905804" cy="9207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A1FB10-371F-400E-9AD2-61B0A27D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596" y="2683018"/>
            <a:ext cx="6343976" cy="11938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90FB61-5834-465E-B970-56B13F428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86" y="4064252"/>
            <a:ext cx="1739989" cy="393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E53935-5B34-4E5C-98D1-2AEBD13ED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541" y="4746951"/>
            <a:ext cx="5899453" cy="13462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19F26D-2026-4A4B-84C4-AA6FAD082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541" y="6341629"/>
            <a:ext cx="1593932" cy="3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2756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</TotalTime>
  <Pages>0</Pages>
  <Words>1322</Words>
  <Characters>0</Characters>
  <Application>Microsoft Office PowerPoint</Application>
  <DocSecurity>0</DocSecurity>
  <PresentationFormat>全屏显示(4:3)</PresentationFormat>
  <Lines>0</Lines>
  <Paragraphs>291</Paragraphs>
  <Slides>45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楷体_GB2312</vt:lpstr>
      <vt:lpstr>宋体</vt:lpstr>
      <vt:lpstr>Agency FB</vt:lpstr>
      <vt:lpstr>Arial</vt:lpstr>
      <vt:lpstr>Arial Rounded MT Bold</vt:lpstr>
      <vt:lpstr>Comic Sans MS</vt:lpstr>
      <vt:lpstr>Courier New</vt:lpstr>
      <vt:lpstr>Gill Sans MT</vt:lpstr>
      <vt:lpstr>Tahoma</vt:lpstr>
      <vt:lpstr>Times New Roman</vt:lpstr>
      <vt:lpstr>Verdana</vt:lpstr>
      <vt:lpstr>Wingdings</vt:lpstr>
      <vt:lpstr>Wingdings 2</vt:lpstr>
      <vt:lpstr>默认设计模板</vt:lpstr>
      <vt:lpstr>Bitmap Image</vt:lpstr>
      <vt:lpstr>Course Introduction 2019</vt:lpstr>
      <vt:lpstr>Course Introduction 2019</vt:lpstr>
      <vt:lpstr>1. Contents</vt:lpstr>
      <vt:lpstr>1.1 Computers’ hardware approach</vt:lpstr>
      <vt:lpstr>1.1 Computers’ hardware approach</vt:lpstr>
      <vt:lpstr>1.2 Computers’ hardware approach</vt:lpstr>
      <vt:lpstr>1.2 Computers’ software approach</vt:lpstr>
      <vt:lpstr>1.2 Computers’ software approach</vt:lpstr>
      <vt:lpstr>1.2 Computers’ software approach</vt:lpstr>
      <vt:lpstr>1.3 Computers’ communication approach</vt:lpstr>
      <vt:lpstr>1.3 Computers’ communication approach</vt:lpstr>
      <vt:lpstr>1.3 Computers’ communication approach</vt:lpstr>
      <vt:lpstr>1.3 Computers’ communication approach</vt:lpstr>
      <vt:lpstr>2. Materials</vt:lpstr>
      <vt:lpstr>2. Materials</vt:lpstr>
      <vt:lpstr>2. Materials</vt:lpstr>
      <vt:lpstr>2. Materials</vt:lpstr>
      <vt:lpstr>2. Materials</vt:lpstr>
      <vt:lpstr>2. Materials</vt:lpstr>
      <vt:lpstr>2. Materials</vt:lpstr>
      <vt:lpstr>PowerPoint 演示文稿</vt:lpstr>
      <vt:lpstr>Indirection via “Proxy”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Drivers for Wireless Research </vt:lpstr>
      <vt:lpstr>Top Down Driver: User Demand </vt:lpstr>
      <vt:lpstr>Top Down Driver: User Demand </vt:lpstr>
      <vt:lpstr>PowerPoint 演示文稿</vt:lpstr>
      <vt:lpstr>PowerPoint 演示文稿</vt:lpstr>
      <vt:lpstr>2. Advanced Materials</vt:lpstr>
      <vt:lpstr>3. Courses</vt:lpstr>
      <vt:lpstr>Ours’ target</vt:lpstr>
      <vt:lpstr>3. Courses</vt:lpstr>
      <vt:lpstr>experiment courses</vt:lpstr>
      <vt:lpstr>4. Teachers or advisers</vt:lpstr>
      <vt:lpstr>5.conference and workshops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Zhengang</dc:creator>
  <cp:keywords/>
  <dc:description/>
  <cp:lastModifiedBy>Zhao Zhengang</cp:lastModifiedBy>
  <cp:revision>1173</cp:revision>
  <dcterms:created xsi:type="dcterms:W3CDTF">2014-07-31T04:03:50Z</dcterms:created>
  <dcterms:modified xsi:type="dcterms:W3CDTF">2019-09-10T04:07:06Z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2052-9.1.0.4715</vt:lpwstr>
  </property>
</Properties>
</file>